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41"/>
  </p:notesMasterIdLst>
  <p:sldIdLst>
    <p:sldId id="2076138181" r:id="rId2"/>
    <p:sldId id="1684" r:id="rId3"/>
    <p:sldId id="2147479969" r:id="rId4"/>
    <p:sldId id="2147479970" r:id="rId5"/>
    <p:sldId id="2147479944" r:id="rId6"/>
    <p:sldId id="2147479971" r:id="rId7"/>
    <p:sldId id="2147479972" r:id="rId8"/>
    <p:sldId id="2147479945" r:id="rId9"/>
    <p:sldId id="2147479973" r:id="rId10"/>
    <p:sldId id="2147479915" r:id="rId11"/>
    <p:sldId id="2147479916" r:id="rId12"/>
    <p:sldId id="2147479974" r:id="rId13"/>
    <p:sldId id="2147479975" r:id="rId14"/>
    <p:sldId id="2147479976" r:id="rId15"/>
    <p:sldId id="2147479978" r:id="rId16"/>
    <p:sldId id="2147479977" r:id="rId17"/>
    <p:sldId id="2147479979" r:id="rId18"/>
    <p:sldId id="2147479949" r:id="rId19"/>
    <p:sldId id="2147479980" r:id="rId20"/>
    <p:sldId id="2147479950" r:id="rId21"/>
    <p:sldId id="2147479957" r:id="rId22"/>
    <p:sldId id="2147479981" r:id="rId23"/>
    <p:sldId id="2147479982" r:id="rId24"/>
    <p:sldId id="2147479983" r:id="rId25"/>
    <p:sldId id="2147479984" r:id="rId26"/>
    <p:sldId id="2147479985" r:id="rId27"/>
    <p:sldId id="2147479986" r:id="rId28"/>
    <p:sldId id="2147479987" r:id="rId29"/>
    <p:sldId id="2147479988" r:id="rId30"/>
    <p:sldId id="2147479989" r:id="rId31"/>
    <p:sldId id="2147479990" r:id="rId32"/>
    <p:sldId id="2147479962" r:id="rId33"/>
    <p:sldId id="2147479991" r:id="rId34"/>
    <p:sldId id="2147479992" r:id="rId35"/>
    <p:sldId id="2147479993" r:id="rId36"/>
    <p:sldId id="2147479994" r:id="rId37"/>
    <p:sldId id="2147479995" r:id="rId38"/>
    <p:sldId id="2147479996" r:id="rId39"/>
    <p:sldId id="214747999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D33C30-D04D-5E4E-860D-9A933AF0FFA9}" v="103" dt="2025-05-07T16:09:20.0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70"/>
    <p:restoredTop sz="70407"/>
  </p:normalViewPr>
  <p:slideViewPr>
    <p:cSldViewPr snapToGrid="0">
      <p:cViewPr varScale="1">
        <p:scale>
          <a:sx n="68" d="100"/>
          <a:sy n="68" d="100"/>
        </p:scale>
        <p:origin x="1515"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9807D7-DA08-7048-BB3B-D37F8102813D}" type="datetimeFigureOut">
              <a:rPr lang="en-US" smtClean="0"/>
              <a:t>5/13/2025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C29A51-3B2F-C649-839F-369D73472D68}" type="slidenum">
              <a:rPr lang="en-US" smtClean="0"/>
              <a:t>‹#›</a:t>
            </a:fld>
            <a:endParaRPr lang="en-US"/>
          </a:p>
        </p:txBody>
      </p:sp>
    </p:spTree>
    <p:extLst>
      <p:ext uri="{BB962C8B-B14F-4D97-AF65-F5344CB8AC3E}">
        <p14:creationId xmlns:p14="http://schemas.microsoft.com/office/powerpoint/2010/main" val="463371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learn.microsoft.com/en-us/training/modules/authenticate-authorize-user-identities-github/6-knowledge-check" TargetMode="External"/><Relationship Id="rId3" Type="http://schemas.openxmlformats.org/officeDocument/2006/relationships/hyperlink" Target="https://learn.microsoft.com/en-us/training/modules/authenticate-authorize-user-identities-github/1-introduction" TargetMode="External"/><Relationship Id="rId7" Type="http://schemas.openxmlformats.org/officeDocument/2006/relationships/hyperlink" Target="https://learn.microsoft.com/en-us/training/modules/authenticate-authorize-user-identities-github/5-team-synchronization"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learn.microsoft.com/en-us/training/modules/authenticate-authorize-user-identities-github/4-authorization" TargetMode="External"/><Relationship Id="rId5" Type="http://schemas.openxmlformats.org/officeDocument/2006/relationships/hyperlink" Target="https://learn.microsoft.com/en-us/training/modules/authenticate-authorize-user-identities-github/3-authentication" TargetMode="External"/><Relationship Id="rId4" Type="http://schemas.openxmlformats.org/officeDocument/2006/relationships/hyperlink" Target="https://learn.microsoft.com/en-us/training/modules/authenticate-authorize-user-identities-github/2-user-identity-access-management" TargetMode="External"/><Relationship Id="rId9" Type="http://schemas.openxmlformats.org/officeDocument/2006/relationships/hyperlink" Target="https://learn.microsoft.com/en-us/training/modules/authenticate-authorize-user-identities-github/7-summary"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t>
            </a:r>
            <a:r>
              <a:rPr lang="en-US" dirty="0" err="1"/>
              <a:t>learn.microsoft.com</a:t>
            </a:r>
            <a:r>
              <a:rPr lang="en-US" dirty="0"/>
              <a:t>/</a:t>
            </a:r>
            <a:r>
              <a:rPr lang="en-US" dirty="0" err="1"/>
              <a:t>en</a:t>
            </a:r>
            <a:r>
              <a:rPr lang="en-US" dirty="0"/>
              <a:t>-us/training/paths/github-admin-2/github-admin-2</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r>
              <a:rPr lang="en-US" dirty="0"/>
              <a:t>Let’s start with enabling SAML SSO for just </a:t>
            </a:r>
            <a:r>
              <a:rPr lang="en-US" b="1" dirty="0"/>
              <a:t>one organization</a:t>
            </a:r>
            <a:r>
              <a:rPr lang="en-US" dirty="0"/>
              <a:t> within your enterprise. This is a common first step if you want to pilot SSO before rolling it out enterprise-wide.</a:t>
            </a:r>
          </a:p>
          <a:p>
            <a:endParaRPr lang="en-US" b="1" dirty="0"/>
          </a:p>
          <a:p>
            <a:r>
              <a:rPr lang="en-US" b="1" dirty="0"/>
              <a:t>Step 1 is preparation.</a:t>
            </a:r>
            <a:br>
              <a:rPr lang="en-US" dirty="0"/>
            </a:br>
            <a:r>
              <a:rPr lang="en-US" dirty="0"/>
              <a:t>You’ll want to make sure all organization members have accounts that are </a:t>
            </a:r>
            <a:r>
              <a:rPr lang="en-US" b="1" dirty="0"/>
              <a:t>linked to your Identity Provider</a:t>
            </a:r>
            <a:r>
              <a:rPr lang="en-US" dirty="0"/>
              <a:t>. This is critical, because once enforcement is turned on, GitHub will </a:t>
            </a:r>
            <a:r>
              <a:rPr lang="en-US" b="1" dirty="0"/>
              <a:t>remove users who haven’t authenticated</a:t>
            </a:r>
            <a:r>
              <a:rPr lang="en-US" dirty="0"/>
              <a:t> via the IdP.</a:t>
            </a:r>
          </a:p>
          <a:p>
            <a:endParaRPr lang="en-US" b="1" dirty="0"/>
          </a:p>
          <a:p>
            <a:r>
              <a:rPr lang="en-US" b="1" dirty="0"/>
              <a:t>Step 2 is enabling SAML SSO.</a:t>
            </a:r>
            <a:br>
              <a:rPr lang="en-US" dirty="0"/>
            </a:br>
            <a:r>
              <a:rPr lang="en-US" dirty="0"/>
              <a:t>From your GitHub profile, go to </a:t>
            </a:r>
            <a:r>
              <a:rPr lang="en-US" b="1" dirty="0"/>
              <a:t>“Your organizations”</a:t>
            </a:r>
            <a:r>
              <a:rPr lang="en-US" dirty="0"/>
              <a:t>, select the correct org, and head to </a:t>
            </a:r>
            <a:r>
              <a:rPr lang="en-US" b="1" dirty="0"/>
              <a:t>Settings &gt; Security</a:t>
            </a:r>
            <a:r>
              <a:rPr lang="en-US" dirty="0"/>
              <a:t>. From there, you’ll see the option to </a:t>
            </a:r>
            <a:r>
              <a:rPr lang="en-US" b="1" dirty="0"/>
              <a:t>Enable SAML SSO</a:t>
            </a:r>
            <a:r>
              <a:rPr lang="en-US" dirty="0"/>
              <a:t>. You’ll need to enter your IdP’s </a:t>
            </a:r>
            <a:r>
              <a:rPr lang="en-US" b="1" dirty="0"/>
              <a:t>SAML SSO URL</a:t>
            </a:r>
            <a:r>
              <a:rPr lang="en-US" dirty="0"/>
              <a:t> and the </a:t>
            </a:r>
            <a:r>
              <a:rPr lang="en-US" b="1" dirty="0"/>
              <a:t>public certificate</a:t>
            </a:r>
            <a:r>
              <a:rPr lang="en-US" dirty="0"/>
              <a:t>, then test the configuration before saving.</a:t>
            </a:r>
          </a:p>
          <a:p>
            <a:endParaRPr lang="en-US" b="1" dirty="0"/>
          </a:p>
          <a:p>
            <a:r>
              <a:rPr lang="en-US" b="1" dirty="0"/>
              <a:t>Step 3 is enforcement.</a:t>
            </a:r>
            <a:br>
              <a:rPr lang="en-US" dirty="0"/>
            </a:br>
            <a:r>
              <a:rPr lang="en-US" dirty="0"/>
              <a:t>Once you’ve verified that users are properly linked and the SSO works, go back into security settings and </a:t>
            </a:r>
            <a:r>
              <a:rPr lang="en-US" b="1" dirty="0"/>
              <a:t>require SAML SSO</a:t>
            </a:r>
            <a:r>
              <a:rPr lang="en-US" dirty="0"/>
              <a:t>. GitHub will show you a list of users who haven’t authenticated. You can then </a:t>
            </a:r>
            <a:r>
              <a:rPr lang="en-US" b="1" dirty="0"/>
              <a:t>remove them automatically</a:t>
            </a:r>
            <a:r>
              <a:rPr lang="en-US" dirty="0"/>
              <a:t> and enforce the policy going forward.</a:t>
            </a:r>
          </a:p>
          <a:p>
            <a:endParaRPr lang="en-US" dirty="0"/>
          </a:p>
          <a:p>
            <a:r>
              <a:rPr lang="en-US" dirty="0"/>
              <a:t>This org-level approach gives you more </a:t>
            </a:r>
            <a:r>
              <a:rPr lang="en-US" b="1" dirty="0"/>
              <a:t>flexibility</a:t>
            </a:r>
            <a:r>
              <a:rPr lang="en-US" dirty="0"/>
              <a:t> and is useful for a </a:t>
            </a:r>
            <a:r>
              <a:rPr lang="en-US" b="1" dirty="0"/>
              <a:t>phased rollout</a:t>
            </a:r>
            <a:r>
              <a:rPr lang="en-US" dirty="0"/>
              <a:t>.</a:t>
            </a:r>
          </a:p>
          <a:p>
            <a:pPr algn="l"/>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5/13/2025 8:08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39631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r>
              <a:rPr lang="en-US" dirty="0"/>
              <a:t>Next, let’s walk through enabling SAML SSO at the </a:t>
            </a:r>
            <a:r>
              <a:rPr lang="en-US" b="1" dirty="0"/>
              <a:t>enterprise level</a:t>
            </a:r>
            <a:r>
              <a:rPr lang="en-US" dirty="0"/>
              <a:t>—meaning it will apply to </a:t>
            </a:r>
            <a:r>
              <a:rPr lang="en-US" b="1" dirty="0"/>
              <a:t>all organizations</a:t>
            </a:r>
            <a:r>
              <a:rPr lang="en-US" dirty="0"/>
              <a:t> under your GitHub Enterprise account.</a:t>
            </a:r>
          </a:p>
          <a:p>
            <a:endParaRPr lang="en-US" b="1" dirty="0"/>
          </a:p>
          <a:p>
            <a:r>
              <a:rPr lang="en-US" b="1" dirty="0"/>
              <a:t>Step 1: Enable SAML SSO for the enterprise.</a:t>
            </a:r>
            <a:br>
              <a:rPr lang="en-US" dirty="0"/>
            </a:br>
            <a:r>
              <a:rPr lang="en-US" dirty="0"/>
              <a:t>From your GitHub profile, select </a:t>
            </a:r>
            <a:r>
              <a:rPr lang="en-US" b="1" dirty="0"/>
              <a:t>“Your enterprises”</a:t>
            </a:r>
            <a:r>
              <a:rPr lang="en-US" dirty="0"/>
              <a:t>, choose the appropriate account, and go to </a:t>
            </a:r>
            <a:r>
              <a:rPr lang="en-US" b="1" dirty="0"/>
              <a:t>Settings &gt; Security</a:t>
            </a:r>
            <a:r>
              <a:rPr lang="en-US" dirty="0"/>
              <a:t>. Just like with the org-level setup, you’ll enter your </a:t>
            </a:r>
            <a:r>
              <a:rPr lang="en-US" b="1" dirty="0"/>
              <a:t>SAML SSO URL</a:t>
            </a:r>
            <a:r>
              <a:rPr lang="en-US" dirty="0"/>
              <a:t> and </a:t>
            </a:r>
            <a:r>
              <a:rPr lang="en-US" b="1" dirty="0"/>
              <a:t>public certificate</a:t>
            </a:r>
            <a:r>
              <a:rPr lang="en-US" dirty="0"/>
              <a:t>, then test and save the configuration.</a:t>
            </a:r>
          </a:p>
          <a:p>
            <a:endParaRPr lang="en-US" b="1" dirty="0"/>
          </a:p>
          <a:p>
            <a:r>
              <a:rPr lang="en-US" b="1" dirty="0"/>
              <a:t>Step 2: Enforce SAML SSO for the enterprise.</a:t>
            </a:r>
            <a:br>
              <a:rPr lang="en-US" dirty="0"/>
            </a:br>
            <a:r>
              <a:rPr lang="en-US" dirty="0"/>
              <a:t>Once the setup is tested, you can require all enterprise members to authenticate via your IdP. However, there’s an important distinction here: </a:t>
            </a:r>
            <a:r>
              <a:rPr lang="en-US" b="1" dirty="0"/>
              <a:t>GitHub does not automatically remove users</a:t>
            </a:r>
            <a:r>
              <a:rPr lang="en-US" dirty="0"/>
              <a:t> at the enterprise level if they haven’t authenticated. Instead, the next time they try to access any enterprise resource, they’ll be </a:t>
            </a:r>
            <a:r>
              <a:rPr lang="en-US" b="1" dirty="0"/>
              <a:t>prompted to sign in through your IdP</a:t>
            </a:r>
            <a:r>
              <a:rPr lang="en-US" dirty="0"/>
              <a:t>.</a:t>
            </a:r>
          </a:p>
          <a:p>
            <a:endParaRPr lang="en-US" dirty="0"/>
          </a:p>
          <a:p>
            <a:r>
              <a:rPr lang="en-US" dirty="0"/>
              <a:t>This approach provides </a:t>
            </a:r>
            <a:r>
              <a:rPr lang="en-US" b="1" dirty="0"/>
              <a:t>unified authentication across all organizations</a:t>
            </a:r>
            <a:r>
              <a:rPr lang="en-US" dirty="0"/>
              <a:t>, but requires </a:t>
            </a:r>
            <a:r>
              <a:rPr lang="en-US" b="1" dirty="0"/>
              <a:t>careful preparation</a:t>
            </a:r>
            <a:r>
              <a:rPr lang="en-US" dirty="0"/>
              <a:t> to ensure every user is properly onboarded beforehand.</a:t>
            </a:r>
          </a:p>
          <a:p>
            <a:pPr algn="l"/>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5/13/2025 8:08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598811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planning SAML SSO, you have two deployment scopes to consider—</a:t>
            </a:r>
            <a:r>
              <a:rPr lang="en-US" b="1" dirty="0"/>
              <a:t>organization‑level</a:t>
            </a:r>
            <a:r>
              <a:rPr lang="en-US" dirty="0"/>
              <a:t> or </a:t>
            </a:r>
            <a:r>
              <a:rPr lang="en-US" b="1" dirty="0"/>
              <a:t>enterprise‑level</a:t>
            </a:r>
            <a:r>
              <a:rPr lang="en-US" dirty="0"/>
              <a:t>—each with distinct trade‑offs:</a:t>
            </a:r>
          </a:p>
          <a:p>
            <a:pPr>
              <a:buFont typeface="Arial" panose="020B0604020202020204" pitchFamily="34" charset="0"/>
              <a:buNone/>
            </a:pPr>
            <a:r>
              <a:rPr lang="en-US" b="1" dirty="0"/>
              <a:t>Scope:</a:t>
            </a:r>
            <a:endParaRPr lang="en-US" dirty="0"/>
          </a:p>
          <a:p>
            <a:pPr marL="742950" lvl="1" indent="-285750">
              <a:buFont typeface="Arial" panose="020B0604020202020204" pitchFamily="34" charset="0"/>
              <a:buChar char="•"/>
            </a:pPr>
            <a:r>
              <a:rPr lang="en-US" dirty="0"/>
              <a:t>Organization‑level SSO affects just one GitHub organization, making it ideal for pilots or non‑critical teams.</a:t>
            </a:r>
          </a:p>
          <a:p>
            <a:pPr marL="742950" lvl="1" indent="-285750">
              <a:buFont typeface="Arial" panose="020B0604020202020204" pitchFamily="34" charset="0"/>
              <a:buChar char="•"/>
            </a:pPr>
            <a:r>
              <a:rPr lang="en-US" dirty="0"/>
              <a:t>Enterprise‑level SSO covers every org under your enterprise account, ensuring a single sign‑on experience across all projects.</a:t>
            </a:r>
          </a:p>
          <a:p>
            <a:pPr>
              <a:buFont typeface="Arial" panose="020B0604020202020204" pitchFamily="34" charset="0"/>
              <a:buNone/>
            </a:pPr>
            <a:r>
              <a:rPr lang="en-US" b="1" dirty="0"/>
              <a:t>User Removal:</a:t>
            </a:r>
            <a:endParaRPr lang="en-US" dirty="0"/>
          </a:p>
          <a:p>
            <a:pPr marL="742950" lvl="1" indent="-285750">
              <a:buFont typeface="Arial" panose="020B0604020202020204" pitchFamily="34" charset="0"/>
              <a:buChar char="•"/>
            </a:pPr>
            <a:r>
              <a:rPr lang="en-US" dirty="0"/>
              <a:t>With org‑level SSO, users are immediately blocked from that org as soon as you enforce SAML.</a:t>
            </a:r>
          </a:p>
          <a:p>
            <a:pPr marL="742950" lvl="1" indent="-285750">
              <a:buFont typeface="Arial" panose="020B0604020202020204" pitchFamily="34" charset="0"/>
              <a:buChar char="•"/>
            </a:pPr>
            <a:r>
              <a:rPr lang="en-US" dirty="0"/>
              <a:t>At the enterprise level, enforcement is deferred until the next time users access any enterprise resource, giving them a small grace period.</a:t>
            </a:r>
          </a:p>
          <a:p>
            <a:pPr>
              <a:buFont typeface="Arial" panose="020B0604020202020204" pitchFamily="34" charset="0"/>
              <a:buNone/>
            </a:pPr>
            <a:r>
              <a:rPr lang="en-US" b="1" dirty="0"/>
              <a:t>Policy Consistency:</a:t>
            </a:r>
            <a:endParaRPr lang="en-US" dirty="0"/>
          </a:p>
          <a:p>
            <a:pPr marL="742950" lvl="1" indent="-285750">
              <a:buFont typeface="Arial" panose="020B0604020202020204" pitchFamily="34" charset="0"/>
              <a:buChar char="•"/>
            </a:pPr>
            <a:r>
              <a:rPr lang="en-US" dirty="0"/>
              <a:t>Org‑level settings can vary from one org to another, which is fine for testing or small teams.</a:t>
            </a:r>
          </a:p>
          <a:p>
            <a:pPr marL="742950" lvl="1" indent="-285750">
              <a:buFont typeface="Arial" panose="020B0604020202020204" pitchFamily="34" charset="0"/>
              <a:buChar char="•"/>
            </a:pPr>
            <a:r>
              <a:rPr lang="en-US" dirty="0"/>
              <a:t>Enterprise‑level policies are unified, so you apply the same SSO requirements everywhere—crucial for broad compliance mandates.</a:t>
            </a:r>
          </a:p>
          <a:p>
            <a:pPr>
              <a:buFont typeface="Arial" panose="020B0604020202020204" pitchFamily="34" charset="0"/>
              <a:buNone/>
            </a:pPr>
            <a:r>
              <a:rPr lang="en-US" b="1" dirty="0"/>
              <a:t>Setup Complexity:</a:t>
            </a:r>
            <a:endParaRPr lang="en-US" dirty="0"/>
          </a:p>
          <a:p>
            <a:pPr marL="742950" lvl="1" indent="-285750">
              <a:buFont typeface="Arial" panose="020B0604020202020204" pitchFamily="34" charset="0"/>
              <a:buChar char="•"/>
            </a:pPr>
            <a:r>
              <a:rPr lang="en-US" dirty="0"/>
              <a:t>Configuring SSO at the organization level is straightforward and low‑overhead.</a:t>
            </a:r>
          </a:p>
          <a:p>
            <a:pPr marL="742950" lvl="1" indent="-285750">
              <a:buFont typeface="Arial" panose="020B0604020202020204" pitchFamily="34" charset="0"/>
              <a:buChar char="•"/>
            </a:pPr>
            <a:r>
              <a:rPr lang="en-US" dirty="0"/>
              <a:t>Rolling out enterprise‑wide SSO involves more planning—metadata management, certificate exchanges, and coordination with multiple teams—but pays off in consistent governance.</a:t>
            </a:r>
          </a:p>
          <a:p>
            <a:pPr>
              <a:buFont typeface="Arial" panose="020B0604020202020204" pitchFamily="34" charset="0"/>
              <a:buNone/>
            </a:pPr>
            <a:r>
              <a:rPr lang="en-US" b="1" dirty="0"/>
              <a:t>Use Case:</a:t>
            </a:r>
            <a:endParaRPr lang="en-US" dirty="0"/>
          </a:p>
          <a:p>
            <a:pPr marL="742950" lvl="1" indent="-285750">
              <a:buFont typeface="Arial" panose="020B0604020202020204" pitchFamily="34" charset="0"/>
              <a:buChar char="•"/>
            </a:pPr>
            <a:r>
              <a:rPr lang="en-US" dirty="0"/>
              <a:t>Choose </a:t>
            </a:r>
            <a:r>
              <a:rPr lang="en-US" b="1" dirty="0"/>
              <a:t>org‑level</a:t>
            </a:r>
            <a:r>
              <a:rPr lang="en-US" dirty="0"/>
              <a:t> when you want to pilot SSO, onboard a single department, or test configurations without impacting everyone.</a:t>
            </a:r>
          </a:p>
          <a:p>
            <a:pPr marL="742950" lvl="1" indent="-285750">
              <a:buFont typeface="Arial" panose="020B0604020202020204" pitchFamily="34" charset="0"/>
              <a:buChar char="•"/>
            </a:pPr>
            <a:r>
              <a:rPr lang="en-US" dirty="0" err="1"/>
              <a:t>Opt</a:t>
            </a:r>
            <a:r>
              <a:rPr lang="en-US" dirty="0"/>
              <a:t> for </a:t>
            </a:r>
            <a:r>
              <a:rPr lang="en-US" b="1" dirty="0"/>
              <a:t>enterprise‑level</a:t>
            </a:r>
            <a:r>
              <a:rPr lang="en-US" dirty="0"/>
              <a:t> when you need blanket compliance, a unified login flow across dozens of orgs, and centralized policy enforcement.</a:t>
            </a:r>
          </a:p>
          <a:p>
            <a:endParaRPr lang="en-US" dirty="0"/>
          </a:p>
          <a:p>
            <a:r>
              <a:rPr lang="en-US" dirty="0"/>
              <a:t>By weighing these criteria—scope, user impact, consistency, complexity, and use case—you can select the SSO deployment that best aligns with your organization’s size, risk profile, and change management constraints.</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753093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you’re ready to tighten account security, SAML Single Sign‑On is the foundation. At the </a:t>
            </a:r>
            <a:r>
              <a:rPr lang="en-US" b="1" dirty="0"/>
              <a:t>organization</a:t>
            </a:r>
            <a:r>
              <a:rPr lang="en-US" dirty="0"/>
              <a:t> level, navigate to your org’s </a:t>
            </a:r>
            <a:r>
              <a:rPr lang="en-US" b="1" dirty="0"/>
              <a:t>Settings → Security</a:t>
            </a:r>
            <a:r>
              <a:rPr lang="en-US" dirty="0"/>
              <a:t>, paste in your IdP’s SAML endpoints and X.509 certificate, then test and save. Once it’s working, switch on </a:t>
            </a:r>
            <a:r>
              <a:rPr lang="en-US" b="1" dirty="0"/>
              <a:t>Require SAML SSO</a:t>
            </a:r>
            <a:r>
              <a:rPr lang="en-US" dirty="0"/>
              <a:t>—this blocks anyone who hasn’t yet signed in through your IdP, so you’ll need to remove or onboard any non‑compliant users.</a:t>
            </a:r>
          </a:p>
          <a:p>
            <a:endParaRPr lang="en-US" dirty="0"/>
          </a:p>
          <a:p>
            <a:r>
              <a:rPr lang="en-US" dirty="0"/>
              <a:t>If you need enterprise‑wide coverage, the process is very similar but scoped at the </a:t>
            </a:r>
            <a:r>
              <a:rPr lang="en-US" b="1" dirty="0"/>
              <a:t>Your enterprises</a:t>
            </a:r>
            <a:r>
              <a:rPr lang="en-US" dirty="0"/>
              <a:t> level. Go to </a:t>
            </a:r>
            <a:r>
              <a:rPr lang="en-US" b="1" dirty="0"/>
              <a:t>Settings → Security</a:t>
            </a:r>
            <a:r>
              <a:rPr lang="en-US" dirty="0"/>
              <a:t>, configure the same SAML metadata, and verify connectivity. When you enforce SSO here, it cascades across all organizations in your enterprise, giving you one consistent authentication policy. Finally, review the list of users who haven’t yet authenticated via SAML, so you can follow up or remove their access and ensure full compliance.</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75553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Two‑Factor Authentication, or 2FA, adds a second verification step on top of your username and password—typically a one‑time code from an authenticator app, SMS message, or hardware security key. Enabling 2FA dramatically reduces the risk of account takeover, even if a password is compromised.</a:t>
            </a:r>
          </a:p>
          <a:p>
            <a:endParaRPr lang="en-US" dirty="0"/>
          </a:p>
          <a:p>
            <a:r>
              <a:rPr lang="en-US" dirty="0"/>
              <a:t>On GitHub, you can </a:t>
            </a:r>
            <a:r>
              <a:rPr lang="en-US" b="1" dirty="0"/>
              <a:t>require 2FA</a:t>
            </a:r>
            <a:r>
              <a:rPr lang="en-US" dirty="0"/>
              <a:t> for all organization members, outside collaborators, and billing managers—ensuring that everyone who can access your code is protected by this extra layer.</a:t>
            </a:r>
          </a:p>
          <a:p>
            <a:endParaRPr lang="en-US" b="1" dirty="0"/>
          </a:p>
          <a:p>
            <a:r>
              <a:rPr lang="en-US" b="1" dirty="0"/>
              <a:t>Warning:</a:t>
            </a:r>
            <a:r>
              <a:rPr lang="en-US" dirty="0"/>
              <a:t> When you enforce 2FA at the organization level, any account that hasn’t enabled 2FA is automatically removed from the organization and loses access to its repositories. This includes bot and service accounts, so be sure to update or replace those credentials beforehand to avoid workflow interruptions.</a:t>
            </a:r>
          </a:p>
          <a:p>
            <a:endParaRPr lang="en-US" dirty="0"/>
          </a:p>
          <a:p>
            <a:r>
              <a:rPr lang="en-US" dirty="0"/>
              <a:t>For a step‑by‑step guide on setting up 2FA for your user account, see the “Securing your account with two‑factor authentication (2FA)” documentation.</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594847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protect every account that can touch your organization’s repositories, you should require two‑factor authentication for all members, outside collaborators, and billing managers. To do this, navigate to your organization’s </a:t>
            </a:r>
            <a:r>
              <a:rPr lang="en-US" b="1" dirty="0"/>
              <a:t>Settings → Security</a:t>
            </a:r>
            <a:r>
              <a:rPr lang="en-US" dirty="0"/>
              <a:t>, and simply check the box labeled </a:t>
            </a:r>
            <a:r>
              <a:rPr lang="en-US" b="1" dirty="0"/>
              <a:t>Require two‑factor authentication</a:t>
            </a:r>
            <a:r>
              <a:rPr lang="en-US" dirty="0"/>
              <a:t>.</a:t>
            </a:r>
          </a:p>
          <a:p>
            <a:endParaRPr lang="en-US" dirty="0"/>
          </a:p>
          <a:p>
            <a:r>
              <a:rPr lang="en-US" dirty="0"/>
              <a:t>Be sure to </a:t>
            </a:r>
            <a:r>
              <a:rPr lang="en-US" b="1" dirty="0"/>
              <a:t>communicate this policy well in advance</a:t>
            </a:r>
            <a:r>
              <a:rPr lang="en-US" dirty="0"/>
              <a:t>—any user or bot account without 2FA enabled will be automatically removed from the organization and lose access. Give everyone time to register their devices or authenticator apps so you don’t inadvertently block critical workflows.</a:t>
            </a:r>
          </a:p>
          <a:p>
            <a:pPr algn="l"/>
            <a:endParaRPr lang="en-US" b="1" i="0" dirty="0">
              <a:solidFill>
                <a:srgbClr val="161616"/>
              </a:solidFill>
              <a:effectLst/>
              <a:latin typeface="Segoe UI" panose="020B0502040204020203" pitchFamily="34" charset="0"/>
            </a:endParaRPr>
          </a:p>
          <a:p>
            <a:r>
              <a:rPr lang="en-US" dirty="0"/>
              <a:t>GitHub supports three methods of two‑factor authentication, ranked here by security level:</a:t>
            </a:r>
          </a:p>
          <a:p>
            <a:endParaRPr lang="en-US" dirty="0"/>
          </a:p>
          <a:p>
            <a:pPr marL="228600" indent="-228600">
              <a:buFont typeface="+mj-lt"/>
              <a:buAutoNum type="arabicPeriod"/>
            </a:pPr>
            <a:r>
              <a:rPr lang="en-US" b="1" dirty="0"/>
              <a:t>Security Keys</a:t>
            </a:r>
            <a:endParaRPr lang="en-US" dirty="0"/>
          </a:p>
          <a:p>
            <a:pPr marL="742950" lvl="1" indent="-285750">
              <a:buFont typeface="Arial" panose="020B0604020202020204" pitchFamily="34" charset="0"/>
              <a:buChar char="•"/>
            </a:pPr>
            <a:r>
              <a:rPr lang="en-US" dirty="0"/>
              <a:t>The most secure option, using physical USB or NFC devices. These keys protect against phishing by requiring the user to have the hardware present at login. Note that you must set up a TOTP app or SMS fallback before you register security keys.</a:t>
            </a:r>
          </a:p>
          <a:p>
            <a:pPr marL="228600" indent="-228600">
              <a:buFont typeface="+mj-lt"/>
              <a:buAutoNum type="arabicPeriod"/>
            </a:pPr>
            <a:r>
              <a:rPr lang="en-US" b="1" dirty="0"/>
              <a:t>TOTP Apps</a:t>
            </a:r>
            <a:r>
              <a:rPr lang="en-US" dirty="0"/>
              <a:t> (Time‑based One‑Time Passwords)</a:t>
            </a:r>
          </a:p>
          <a:p>
            <a:pPr marL="742950" lvl="1" indent="-285750">
              <a:buFont typeface="Arial" panose="020B0604020202020204" pitchFamily="34" charset="0"/>
              <a:buChar char="•"/>
            </a:pPr>
            <a:r>
              <a:rPr lang="en-US" dirty="0"/>
              <a:t>The recommended method for most users. Apps like GitHub Authenticator, Google Authenticator, or </a:t>
            </a:r>
            <a:r>
              <a:rPr lang="en-US" dirty="0" err="1"/>
              <a:t>Authy</a:t>
            </a:r>
            <a:r>
              <a:rPr lang="en-US" dirty="0"/>
              <a:t> generate one‑time codes offline, and allow backup recovery, making them both secure and convenient.</a:t>
            </a:r>
          </a:p>
          <a:p>
            <a:pPr marL="228600" indent="-228600">
              <a:buFont typeface="+mj-lt"/>
              <a:buAutoNum type="arabicPeriod"/>
            </a:pPr>
            <a:r>
              <a:rPr lang="en-US" b="1" dirty="0"/>
              <a:t>SMS</a:t>
            </a:r>
            <a:r>
              <a:rPr lang="en-US" dirty="0"/>
              <a:t> (Short Message Service)</a:t>
            </a:r>
          </a:p>
          <a:p>
            <a:pPr marL="742950" lvl="1" indent="-285750">
              <a:buFont typeface="+mj-lt"/>
              <a:buAutoNum type="arabicPeriod"/>
            </a:pPr>
            <a:r>
              <a:rPr lang="en-US" dirty="0"/>
              <a:t>The least secure, and only to be used when TOTP isn’t possible. SMS support varies by region, and SMS messages can be intercepted, so treat this as a last resort.</a:t>
            </a:r>
          </a:p>
          <a:p>
            <a:pPr marL="742950" lvl="1" indent="-285750">
              <a:buFont typeface="+mj-lt"/>
              <a:buAutoNum type="arabicPeriod"/>
            </a:pPr>
            <a:endParaRPr lang="en-US" dirty="0"/>
          </a:p>
          <a:p>
            <a:r>
              <a:rPr lang="en-US" dirty="0"/>
              <a:t>By offering multiple 2FA methods, GitHub lets you balance security with user convenience—while enforcing a strong second factor across your entire organization.</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234045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Time‑based one‑time passwords generate a unique six‑digit code every 30 seconds using an app on your device, like GitHub Authenticator, Google Authenticator, or </a:t>
            </a:r>
            <a:r>
              <a:rPr lang="en-US" dirty="0" err="1"/>
              <a:t>Authy</a:t>
            </a:r>
            <a:r>
              <a:rPr lang="en-US" dirty="0"/>
              <a:t>.</a:t>
            </a:r>
          </a:p>
          <a:p>
            <a:pPr marL="171450" indent="-171450">
              <a:buFont typeface="Arial" panose="020B0604020202020204" pitchFamily="34" charset="0"/>
              <a:buChar char="•"/>
            </a:pPr>
            <a:r>
              <a:rPr lang="en-US" dirty="0"/>
              <a:t>Users link the app to their GitHub account by scanning a QR code once; thereafter, they open the app and enter the current code at each sign‑in.</a:t>
            </a:r>
          </a:p>
          <a:p>
            <a:pPr marL="171450" indent="-171450">
              <a:buFont typeface="Arial" panose="020B0604020202020204" pitchFamily="34" charset="0"/>
              <a:buChar char="•"/>
            </a:pPr>
            <a:r>
              <a:rPr lang="en-US" dirty="0"/>
              <a:t>Because codes are generated locally and expire quickly, TOTP is both secure and reliable—even offline, since it doesn’t rely on network connectivity.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As a fallback option, GitHub can send one‑time codes via SMS to a verified phone number.</a:t>
            </a:r>
          </a:p>
          <a:p>
            <a:pPr marL="171450" indent="-171450">
              <a:buFont typeface="Arial" panose="020B0604020202020204" pitchFamily="34" charset="0"/>
              <a:buChar char="•"/>
            </a:pPr>
            <a:r>
              <a:rPr lang="en-US" dirty="0"/>
              <a:t>When TOTP isn’t viable—such as for users without a smartphone app—SMS provides a way to receive a second factor.</a:t>
            </a:r>
          </a:p>
          <a:p>
            <a:pPr marL="171450" indent="-171450">
              <a:buFont typeface="Arial" panose="020B0604020202020204" pitchFamily="34" charset="0"/>
              <a:buChar char="•"/>
            </a:pPr>
            <a:r>
              <a:rPr lang="en-US" dirty="0"/>
              <a:t>Be aware that SMS is inherently less secure than TOTP or security keys, and availability varies by region.</a:t>
            </a:r>
          </a:p>
          <a:p>
            <a:pPr algn="l"/>
            <a:endParaRPr lang="en-US" b="1" i="0" dirty="0">
              <a:solidFill>
                <a:srgbClr val="161616"/>
              </a:solidFill>
              <a:effectLst/>
              <a:latin typeface="Segoe UI" panose="020B0502040204020203" pitchFamily="34" charset="0"/>
            </a:endParaRPr>
          </a:p>
          <a:p>
            <a:r>
              <a:rPr lang="en-US" dirty="0"/>
              <a:t>For the strongest protection, GitHub recommends using FIDO2/U2F security keys. These USB or NFC devices store private credentials entirely on the hardware and never expose them to the host system, preventing phishing and credential theft.</a:t>
            </a:r>
          </a:p>
          <a:p>
            <a:endParaRPr lang="en-US" dirty="0"/>
          </a:p>
          <a:p>
            <a:r>
              <a:rPr lang="en-US" dirty="0"/>
              <a:t>Always set up a TOTP app or SMS fallback before registering security keys, so you can recover access if a key is lost.</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153552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ensure every member of your organization has enabled two‑factor authentication, navigate to </a:t>
            </a:r>
            <a:r>
              <a:rPr lang="en-US" b="1" dirty="0"/>
              <a:t>Your organizations</a:t>
            </a:r>
            <a:r>
              <a:rPr lang="en-US" dirty="0"/>
              <a:t>, select the target org, and click the </a:t>
            </a:r>
            <a:r>
              <a:rPr lang="en-US" b="1" dirty="0"/>
              <a:t>People</a:t>
            </a:r>
            <a:r>
              <a:rPr lang="en-US" dirty="0"/>
              <a:t> tab. There, use the </a:t>
            </a:r>
            <a:r>
              <a:rPr lang="en-US" b="1" dirty="0"/>
              <a:t>2FA</a:t>
            </a:r>
            <a:r>
              <a:rPr lang="en-US" dirty="0"/>
              <a:t> filter to instantly surface anyone who hasn’t yet set up their second factor.</a:t>
            </a:r>
          </a:p>
          <a:p>
            <a:endParaRPr lang="en-US" dirty="0"/>
          </a:p>
          <a:p>
            <a:r>
              <a:rPr lang="en-US" dirty="0"/>
              <a:t>This view lets you quickly identify noncompliant accounts—whether they’re individual contributors or service bots—so you can reach out and guide them through the setup process, typically via direct email or your internal communications channel. Keeping this list clean is essential; any account without 2FA will be blocked once enforcement is turned on, so proactive follow‑up ensures a smooth transition and prevents unexpected access losses.</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853090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SCIM—System for Cross‑domain Identity Management—automates user and group provisioning in GitHub Enterprise Cloud, so you can keep your directory in sync without manual effort.</a:t>
            </a:r>
          </a:p>
          <a:p>
            <a:endParaRPr lang="en-US" dirty="0"/>
          </a:p>
          <a:p>
            <a:r>
              <a:rPr lang="en-US" dirty="0"/>
              <a:t>GitHub offers </a:t>
            </a:r>
            <a:r>
              <a:rPr lang="en-US" b="1" dirty="0"/>
              <a:t>native SCIM integrations</a:t>
            </a:r>
            <a:r>
              <a:rPr lang="en-US" dirty="0"/>
              <a:t> with major identity providers, including Okta, Azure AD, OneLogin, Ping Identity, and Google Workspace. These turnkey connections streamline setup and ensure compatibility, letting you push user and team changes from your IdP directly into GitHub.</a:t>
            </a:r>
          </a:p>
          <a:p>
            <a:endParaRPr lang="en-US" dirty="0"/>
          </a:p>
          <a:p>
            <a:r>
              <a:rPr lang="en-US" dirty="0"/>
              <a:t>If your IdP isn’t on that list, you can still leverage GitHub’s </a:t>
            </a:r>
            <a:r>
              <a:rPr lang="en-US" b="1" dirty="0"/>
              <a:t>SCIM API</a:t>
            </a:r>
            <a:r>
              <a:rPr lang="en-US" dirty="0"/>
              <a:t> for a custom integration. The SCIM 2.0 API supports creating, updating, and deleting users, as well as managing group memberships. By scripting against these endpoints, you can build a bespoke provisioning flow that fits your environment—whether that’s an in‑house directory or a specialized third‑party identity service.</a:t>
            </a:r>
          </a:p>
          <a:p>
            <a:endParaRPr lang="en-US" dirty="0"/>
          </a:p>
          <a:p>
            <a:r>
              <a:rPr lang="en-US" dirty="0"/>
              <a:t>Together, native and custom SCIM options give you flexible, scalable identity management: onboard new hires, update role changes, and remove departing users automatically—keeping your GitHub enterprise secure and up to date without manual administration.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5/13/2025 8:08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26432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real‑world example of how you provision a new user via the SCIM API. When you send this </a:t>
            </a:r>
            <a:r>
              <a:rPr lang="en-US" b="1" dirty="0"/>
              <a:t>POST</a:t>
            </a:r>
            <a:r>
              <a:rPr lang="en-US" dirty="0"/>
              <a:t> request to /</a:t>
            </a:r>
            <a:r>
              <a:rPr lang="en-US" dirty="0" err="1"/>
              <a:t>scim</a:t>
            </a:r>
            <a:r>
              <a:rPr lang="en-US" dirty="0"/>
              <a:t>/v2/Users with a JSON payload, GitHub automatically creates the account in your enterprise and assigns it to your target organization.</a:t>
            </a:r>
          </a:p>
          <a:p>
            <a:endParaRPr lang="en-US" dirty="0"/>
          </a:p>
          <a:p>
            <a:pPr>
              <a:buFont typeface="Arial" panose="020B0604020202020204" pitchFamily="34" charset="0"/>
              <a:buNone/>
            </a:pPr>
            <a:r>
              <a:rPr lang="en-US" b="1" dirty="0"/>
              <a:t>Endpoint &amp; Method</a:t>
            </a:r>
            <a:r>
              <a:rPr lang="en-US" dirty="0"/>
              <a:t>:</a:t>
            </a:r>
          </a:p>
          <a:p>
            <a:pPr marL="742950" lvl="1" indent="-285750">
              <a:buFont typeface="Arial" panose="020B0604020202020204" pitchFamily="34" charset="0"/>
              <a:buChar char="•"/>
            </a:pPr>
            <a:r>
              <a:rPr lang="en-US" dirty="0"/>
              <a:t>POST /</a:t>
            </a:r>
            <a:r>
              <a:rPr lang="en-US" dirty="0" err="1"/>
              <a:t>scim</a:t>
            </a:r>
            <a:r>
              <a:rPr lang="en-US" dirty="0"/>
              <a:t>/v2/Users indicates we’re creating a new user resource.</a:t>
            </a:r>
          </a:p>
          <a:p>
            <a:pPr>
              <a:buFont typeface="Arial" panose="020B0604020202020204" pitchFamily="34" charset="0"/>
              <a:buNone/>
            </a:pPr>
            <a:r>
              <a:rPr lang="en-US" b="1" dirty="0"/>
              <a:t>Required Headers</a:t>
            </a:r>
            <a:r>
              <a:rPr lang="en-US" dirty="0"/>
              <a:t>:</a:t>
            </a:r>
          </a:p>
          <a:p>
            <a:pPr marL="742950" lvl="1" indent="-285750">
              <a:buFont typeface="Arial" panose="020B0604020202020204" pitchFamily="34" charset="0"/>
              <a:buChar char="•"/>
            </a:pPr>
            <a:r>
              <a:rPr lang="en-US" dirty="0"/>
              <a:t>Content-Type: application/</a:t>
            </a:r>
            <a:r>
              <a:rPr lang="en-US" dirty="0" err="1"/>
              <a:t>json</a:t>
            </a:r>
            <a:r>
              <a:rPr lang="en-US" dirty="0"/>
              <a:t> tells GitHub to interpret the body as JSON.</a:t>
            </a:r>
          </a:p>
          <a:p>
            <a:pPr>
              <a:buFont typeface="Arial" panose="020B0604020202020204" pitchFamily="34" charset="0"/>
              <a:buNone/>
            </a:pPr>
            <a:r>
              <a:rPr lang="en-US" b="1" dirty="0"/>
              <a:t>Payload Fields</a:t>
            </a:r>
            <a:r>
              <a:rPr lang="en-US" dirty="0"/>
              <a:t>:</a:t>
            </a:r>
          </a:p>
          <a:p>
            <a:pPr marL="742950" lvl="1" indent="-285750">
              <a:buFont typeface="Arial" panose="020B0604020202020204" pitchFamily="34" charset="0"/>
              <a:buChar char="•"/>
            </a:pPr>
            <a:r>
              <a:rPr lang="en-US" dirty="0"/>
              <a:t>"</a:t>
            </a:r>
            <a:r>
              <a:rPr lang="en-US" dirty="0" err="1"/>
              <a:t>userName</a:t>
            </a:r>
            <a:r>
              <a:rPr lang="en-US" dirty="0"/>
              <a:t>": "</a:t>
            </a:r>
            <a:r>
              <a:rPr lang="en-US" dirty="0" err="1"/>
              <a:t>jdoe</a:t>
            </a:r>
            <a:r>
              <a:rPr lang="en-US" dirty="0"/>
              <a:t>" sets the user’s GitHub username or login.</a:t>
            </a:r>
          </a:p>
          <a:p>
            <a:pPr marL="742950" lvl="1" indent="-285750">
              <a:buFont typeface="Arial" panose="020B0604020202020204" pitchFamily="34" charset="0"/>
              <a:buChar char="•"/>
            </a:pPr>
            <a:r>
              <a:rPr lang="en-US" dirty="0"/>
              <a:t>Under "name", "</a:t>
            </a:r>
            <a:r>
              <a:rPr lang="en-US" dirty="0" err="1"/>
              <a:t>givenName</a:t>
            </a:r>
            <a:r>
              <a:rPr lang="en-US" dirty="0"/>
              <a:t>" and "</a:t>
            </a:r>
            <a:r>
              <a:rPr lang="en-US" dirty="0" err="1"/>
              <a:t>familyName</a:t>
            </a:r>
            <a:r>
              <a:rPr lang="en-US" dirty="0"/>
              <a:t>" map to the user’s first and last names—useful for display in your UI.</a:t>
            </a:r>
          </a:p>
          <a:p>
            <a:pPr marL="742950" lvl="1" indent="-285750">
              <a:buFont typeface="Arial" panose="020B0604020202020204" pitchFamily="34" charset="0"/>
              <a:buChar char="•"/>
            </a:pPr>
            <a:r>
              <a:rPr lang="en-US" dirty="0"/>
              <a:t>The "emails" array must include at least one object with "value" as the user’s email and "primary": true to mark it as their main contact address.</a:t>
            </a:r>
          </a:p>
          <a:p>
            <a:endParaRPr lang="en-US" dirty="0"/>
          </a:p>
          <a:p>
            <a:r>
              <a:rPr lang="en-US" dirty="0"/>
              <a:t>Once GitHub receives and validates this request, it responds with a </a:t>
            </a:r>
            <a:r>
              <a:rPr lang="en-US" b="1" dirty="0"/>
              <a:t>201 Created</a:t>
            </a:r>
            <a:r>
              <a:rPr lang="en-US" dirty="0"/>
              <a:t> status and the full user object. That user is now part of your enterprise’s directory, and you can manage group membership or permission assignments through additional SCIM calls. This API‑driven approach ensures your GitHub accounts stay in sync with your corporate directory—eliminating manual onboarding steps and reducing the risk of orphaned or stale accounts.</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701830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mj-lt"/>
              <a:buNone/>
            </a:pPr>
            <a:r>
              <a:rPr lang="en-US" b="1" dirty="0"/>
              <a:t>Title: </a:t>
            </a:r>
            <a:r>
              <a:rPr lang="en-US" dirty="0">
                <a:latin typeface="Quattrocento Sans" panose="020B0502050000020003" pitchFamily="34" charset="0"/>
              </a:rPr>
              <a:t>Module 6: Authenticate and authorize user identities on GitHub</a:t>
            </a:r>
          </a:p>
          <a:p>
            <a:pPr marL="0" indent="0" algn="l">
              <a:buFont typeface="+mj-lt"/>
              <a:buNone/>
            </a:pPr>
            <a:r>
              <a:rPr lang="en-US" b="1" dirty="0"/>
              <a:t>Learning Objectives:</a:t>
            </a:r>
          </a:p>
          <a:p>
            <a:pPr marL="0" indent="0" algn="l">
              <a:buFont typeface="+mj-lt"/>
              <a:buNone/>
            </a:pPr>
            <a:r>
              <a:rPr lang="en-US" dirty="0"/>
              <a:t>By the end of this unit, you'll be able to:</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Be able to describe the Authentication and Authorization Model.</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Understand how to manage user access to your GitHub organization through Authorization and Authentication tools.</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Identify the supported identity providers and technologies that support secure repository access.</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Understand the implications of enabling SAML SSO.</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Identify the authorization and authentication options available, and understand the administrator's role in enforcement of a secure access strategy for a GitHub enterprise.</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Describe how users access private information in a GitHub organization.</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Evaluate the benefits of enabling Team Synchronization to manage team membership.</a:t>
            </a:r>
          </a:p>
          <a:p>
            <a:pPr marL="0" indent="0" algn="l">
              <a:buFont typeface="+mj-lt"/>
              <a:buNone/>
            </a:pPr>
            <a:r>
              <a:rPr lang="en-US" b="1" dirty="0"/>
              <a:t>Module Units</a:t>
            </a:r>
          </a:p>
          <a:p>
            <a:pPr marL="171450" indent="-171450" algn="l">
              <a:buFont typeface="Arial" panose="020B0604020202020204" pitchFamily="34" charset="0"/>
              <a:buChar char="•"/>
            </a:pPr>
            <a:r>
              <a:rPr lang="en-US" b="0" i="0" u="sng" dirty="0">
                <a:solidFill>
                  <a:srgbClr val="161616"/>
                </a:solidFill>
                <a:effectLst/>
                <a:highlight>
                  <a:srgbClr val="FFFFFF"/>
                </a:highlight>
                <a:latin typeface="Segoe UI" panose="020B0502040204020203" pitchFamily="34" charset="0"/>
                <a:hlinkClick r:id="rId3"/>
              </a:rPr>
              <a:t>Introduction</a:t>
            </a:r>
            <a:r>
              <a:rPr lang="en-US" b="0" i="0" dirty="0">
                <a:solidFill>
                  <a:srgbClr val="161616"/>
                </a:solidFill>
                <a:effectLst/>
                <a:highlight>
                  <a:srgbClr val="FFFFFF"/>
                </a:highlight>
                <a:latin typeface="Segoe UI" panose="020B0502040204020203" pitchFamily="34" charset="0"/>
              </a:rPr>
              <a:t>2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4"/>
              </a:rPr>
              <a:t>User identity and access management</a:t>
            </a:r>
            <a:r>
              <a:rPr lang="en-US" b="0" i="0" dirty="0">
                <a:solidFill>
                  <a:srgbClr val="161616"/>
                </a:solidFill>
                <a:effectLst/>
                <a:highlight>
                  <a:srgbClr val="FFFFFF"/>
                </a:highlight>
                <a:latin typeface="Segoe UI" panose="020B0502040204020203" pitchFamily="34" charset="0"/>
              </a:rPr>
              <a:t>4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5"/>
              </a:rPr>
              <a:t>User authentication</a:t>
            </a:r>
            <a:r>
              <a:rPr lang="en-US" b="0" i="0" dirty="0">
                <a:solidFill>
                  <a:srgbClr val="161616"/>
                </a:solidFill>
                <a:effectLst/>
                <a:highlight>
                  <a:srgbClr val="FFFFFF"/>
                </a:highlight>
                <a:latin typeface="Segoe UI" panose="020B0502040204020203" pitchFamily="34" charset="0"/>
              </a:rPr>
              <a:t>10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6"/>
              </a:rPr>
              <a:t>User authorization</a:t>
            </a:r>
            <a:r>
              <a:rPr lang="en-US" b="0" i="0" dirty="0">
                <a:solidFill>
                  <a:srgbClr val="161616"/>
                </a:solidFill>
                <a:effectLst/>
                <a:highlight>
                  <a:srgbClr val="FFFFFF"/>
                </a:highlight>
                <a:latin typeface="Segoe UI" panose="020B0502040204020203" pitchFamily="34" charset="0"/>
              </a:rPr>
              <a:t>7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7"/>
              </a:rPr>
              <a:t>Team synchronization</a:t>
            </a:r>
            <a:r>
              <a:rPr lang="en-US" b="0" i="0" dirty="0">
                <a:solidFill>
                  <a:srgbClr val="161616"/>
                </a:solidFill>
                <a:effectLst/>
                <a:highlight>
                  <a:srgbClr val="FFFFFF"/>
                </a:highlight>
                <a:latin typeface="Segoe UI" panose="020B0502040204020203" pitchFamily="34" charset="0"/>
              </a:rPr>
              <a:t>5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8"/>
              </a:rPr>
              <a:t>Module assessment</a:t>
            </a:r>
            <a:r>
              <a:rPr lang="en-US" b="0" i="0" dirty="0">
                <a:solidFill>
                  <a:srgbClr val="161616"/>
                </a:solidFill>
                <a:effectLst/>
                <a:highlight>
                  <a:srgbClr val="FFFFFF"/>
                </a:highlight>
                <a:latin typeface="Segoe UI" panose="020B0502040204020203" pitchFamily="34" charset="0"/>
              </a:rPr>
              <a:t>3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9"/>
              </a:rPr>
              <a:t>Summary</a:t>
            </a:r>
            <a:r>
              <a:rPr lang="en-US" b="0" i="0" dirty="0">
                <a:solidFill>
                  <a:srgbClr val="161616"/>
                </a:solidFill>
                <a:effectLst/>
                <a:highlight>
                  <a:srgbClr val="FFFFFF"/>
                </a:highlight>
                <a:latin typeface="Segoe UI" panose="020B0502040204020203" pitchFamily="34" charset="0"/>
              </a:rPr>
              <a:t>2 min</a:t>
            </a:r>
          </a:p>
          <a:p>
            <a:br>
              <a:rPr lang="en-US" dirty="0"/>
            </a:br>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automate user and group provisioning in GitHub Enterprise Cloud, you can leverage SCIM—either via a native IdP integration or a custom implementation.</a:t>
            </a:r>
          </a:p>
          <a:p>
            <a:endParaRPr lang="en-US" dirty="0"/>
          </a:p>
          <a:p>
            <a:r>
              <a:rPr lang="en-US" b="1" dirty="0"/>
              <a:t>For Supported Providers:</a:t>
            </a:r>
            <a:endParaRPr lang="en-US" dirty="0"/>
          </a:p>
          <a:p>
            <a:pPr marL="228600" indent="-228600">
              <a:buFont typeface="+mj-lt"/>
              <a:buAutoNum type="arabicPeriod"/>
            </a:pPr>
            <a:r>
              <a:rPr lang="en-US" b="1" dirty="0"/>
              <a:t>Log into your IdP’s admin console</a:t>
            </a:r>
            <a:r>
              <a:rPr lang="en-US" dirty="0"/>
              <a:t> (Okta, Azure AD, OneLogin, Ping Identity, or Google Workspace).</a:t>
            </a:r>
          </a:p>
          <a:p>
            <a:pPr marL="228600" indent="-228600">
              <a:buFont typeface="+mj-lt"/>
              <a:buAutoNum type="arabicPeriod"/>
            </a:pPr>
            <a:r>
              <a:rPr lang="en-US" b="1" dirty="0"/>
              <a:t>Enable SCIM provisioning</a:t>
            </a:r>
            <a:r>
              <a:rPr lang="en-US" dirty="0"/>
              <a:t> in the GitHub application settings.</a:t>
            </a:r>
          </a:p>
          <a:p>
            <a:pPr marL="228600" indent="-228600">
              <a:buFont typeface="+mj-lt"/>
              <a:buAutoNum type="arabicPeriod"/>
            </a:pPr>
            <a:r>
              <a:rPr lang="en-US" b="1" dirty="0"/>
              <a:t>Copy GitHub’s SCIM base URL and bearer token</a:t>
            </a:r>
            <a:r>
              <a:rPr lang="en-US" dirty="0"/>
              <a:t> into your IdP configuration so it can authenticate and push changes.</a:t>
            </a:r>
          </a:p>
          <a:p>
            <a:pPr marL="228600" indent="-228600">
              <a:buFont typeface="+mj-lt"/>
              <a:buAutoNum type="arabicPeriod"/>
            </a:pPr>
            <a:r>
              <a:rPr lang="en-US" dirty="0"/>
              <a:t>This setup creates a one‑way sync from your corporate directory to GitHub, handling user creation, updates, and removal automatically.</a:t>
            </a:r>
          </a:p>
          <a:p>
            <a:endParaRPr lang="en-US" b="1" dirty="0"/>
          </a:p>
          <a:p>
            <a:r>
              <a:rPr lang="en-US" b="1" dirty="0"/>
              <a:t>For Custom IdPs:</a:t>
            </a:r>
            <a:endParaRPr lang="en-US" dirty="0"/>
          </a:p>
          <a:p>
            <a:pPr marL="228600" indent="-228600">
              <a:buFont typeface="+mj-lt"/>
              <a:buAutoNum type="arabicPeriod"/>
            </a:pPr>
            <a:r>
              <a:rPr lang="en-US" b="1" dirty="0"/>
              <a:t>Use GitHub’s SCIM REST API</a:t>
            </a:r>
            <a:r>
              <a:rPr lang="en-US" dirty="0"/>
              <a:t> directly—no native integration required.</a:t>
            </a:r>
          </a:p>
          <a:p>
            <a:pPr marL="228600" indent="-228600">
              <a:buFont typeface="+mj-lt"/>
              <a:buAutoNum type="arabicPeriod"/>
            </a:pPr>
            <a:r>
              <a:rPr lang="en-US" b="1" dirty="0"/>
              <a:t>Authenticate with a Personal Access Token</a:t>
            </a:r>
            <a:r>
              <a:rPr lang="en-US" dirty="0"/>
              <a:t> that has the </a:t>
            </a:r>
            <a:r>
              <a:rPr lang="en-US" dirty="0" err="1"/>
              <a:t>admin:org</a:t>
            </a:r>
            <a:r>
              <a:rPr lang="en-US" dirty="0"/>
              <a:t> and </a:t>
            </a:r>
            <a:r>
              <a:rPr lang="en-US" dirty="0" err="1"/>
              <a:t>scim</a:t>
            </a:r>
            <a:r>
              <a:rPr lang="en-US" dirty="0"/>
              <a:t> scopes.</a:t>
            </a:r>
          </a:p>
          <a:p>
            <a:pPr marL="228600" indent="-228600">
              <a:buFont typeface="+mj-lt"/>
              <a:buAutoNum type="arabicPeriod"/>
            </a:pPr>
            <a:r>
              <a:rPr lang="en-US" b="1" dirty="0"/>
              <a:t>Test your integration</a:t>
            </a:r>
            <a:r>
              <a:rPr lang="en-US" dirty="0"/>
              <a:t> by issuing sample requests (e.g., POST /</a:t>
            </a:r>
            <a:r>
              <a:rPr lang="en-US" dirty="0" err="1"/>
              <a:t>scim</a:t>
            </a:r>
            <a:r>
              <a:rPr lang="en-US" dirty="0"/>
              <a:t>/v2/Users) to verify user creation, updates, and deletions. While this approach requires a bit more scripting, it gives you complete control over how your directory maps to GitHub accounts and teams.</a:t>
            </a:r>
          </a:p>
          <a:p>
            <a:endParaRPr lang="en-US" b="1" dirty="0"/>
          </a:p>
          <a:p>
            <a:r>
              <a:rPr lang="en-US" b="1" dirty="0"/>
              <a:t>Key Benefits of SCIM Integration:</a:t>
            </a:r>
            <a:endParaRPr lang="en-US" dirty="0"/>
          </a:p>
          <a:p>
            <a:pPr marL="171450" indent="-171450">
              <a:buFont typeface="Arial" panose="020B0604020202020204" pitchFamily="34" charset="0"/>
              <a:buChar char="•"/>
            </a:pPr>
            <a:r>
              <a:rPr lang="en-US" b="1" dirty="0"/>
              <a:t>Provisioning:</a:t>
            </a:r>
            <a:r>
              <a:rPr lang="en-US" dirty="0"/>
              <a:t> New employees are automatically created in GitHub when added to your IdP—no manual onboarding.</a:t>
            </a:r>
          </a:p>
          <a:p>
            <a:pPr marL="171450" indent="-171450">
              <a:buFont typeface="Arial" panose="020B0604020202020204" pitchFamily="34" charset="0"/>
              <a:buChar char="•"/>
            </a:pPr>
            <a:r>
              <a:rPr lang="en-US" b="1" dirty="0"/>
              <a:t>Updates:</a:t>
            </a:r>
            <a:r>
              <a:rPr lang="en-US" dirty="0"/>
              <a:t> Role changes and department moves in your directory instantly propagate to GitHub team memberships and permissions.</a:t>
            </a:r>
          </a:p>
          <a:p>
            <a:pPr marL="171450" indent="-171450">
              <a:buFont typeface="Arial" panose="020B0604020202020204" pitchFamily="34" charset="0"/>
              <a:buChar char="•"/>
            </a:pPr>
            <a:r>
              <a:rPr lang="en-US" b="1" dirty="0"/>
              <a:t>Deprovisioning:</a:t>
            </a:r>
            <a:r>
              <a:rPr lang="en-US" dirty="0"/>
              <a:t> When a user leaves, SCIM removes their access promptly, reducing the risk of orphaned accounts and ensuring compliance with offboarding policies.</a:t>
            </a:r>
          </a:p>
          <a:p>
            <a:endParaRPr lang="en-US" dirty="0"/>
          </a:p>
          <a:p>
            <a:r>
              <a:rPr lang="en-US" dirty="0"/>
              <a:t>By implementing SCIM—natively or via API—you eliminate manual user management, keep your GitHub org in sync with your corporate directory, and maintain strict, automated control over account lifecycle events.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5/13/2025 8:08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787130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r>
              <a:rPr lang="en-US" dirty="0"/>
              <a:t>When it comes to keeping your GitHub organization’s user data in sync with your corporate directory, you have two choices: automate with SCIM or handle everything by hand. Here’s how they compare:</a:t>
            </a:r>
          </a:p>
          <a:p>
            <a:pPr>
              <a:buFont typeface="+mj-lt"/>
              <a:buAutoNum type="arabicPeriod"/>
            </a:pPr>
            <a:endParaRPr lang="en-US" b="0" dirty="0"/>
          </a:p>
          <a:p>
            <a:pPr>
              <a:buFont typeface="+mj-lt"/>
              <a:buNone/>
            </a:pPr>
            <a:r>
              <a:rPr lang="en-US" b="1" dirty="0"/>
              <a:t>Automation</a:t>
            </a:r>
            <a:endParaRPr lang="en-US" dirty="0"/>
          </a:p>
          <a:p>
            <a:pPr marL="742950" lvl="1" indent="-285750">
              <a:buFont typeface="Arial" panose="020B0604020202020204" pitchFamily="34" charset="0"/>
              <a:buChar char="•"/>
            </a:pPr>
            <a:r>
              <a:rPr lang="en-US" b="1" dirty="0"/>
              <a:t>SCIM:</a:t>
            </a:r>
            <a:r>
              <a:rPr lang="en-US" dirty="0"/>
              <a:t> Automatically provisions new users and deprovisions departed ones based on your IdP data—no human intervention needed.</a:t>
            </a:r>
          </a:p>
          <a:p>
            <a:pPr marL="742950" lvl="1" indent="-285750">
              <a:buFont typeface="Arial" panose="020B0604020202020204" pitchFamily="34" charset="0"/>
              <a:buChar char="•"/>
            </a:pPr>
            <a:r>
              <a:rPr lang="en-US" b="1" dirty="0"/>
              <a:t>Manual:</a:t>
            </a:r>
            <a:r>
              <a:rPr lang="en-US" dirty="0"/>
              <a:t> Every onboard or offboard action requires an administrator to log into GitHub and add or remove accounts one by one.</a:t>
            </a:r>
          </a:p>
          <a:p>
            <a:pPr>
              <a:buFont typeface="+mj-lt"/>
              <a:buNone/>
            </a:pPr>
            <a:r>
              <a:rPr lang="en-US" b="1" dirty="0"/>
              <a:t>Consistency</a:t>
            </a:r>
            <a:endParaRPr lang="en-US" dirty="0"/>
          </a:p>
          <a:p>
            <a:pPr marL="742950" lvl="1" indent="-285750">
              <a:buFont typeface="Arial" panose="020B0604020202020204" pitchFamily="34" charset="0"/>
              <a:buChar char="•"/>
            </a:pPr>
            <a:r>
              <a:rPr lang="en-US" b="1" dirty="0"/>
              <a:t>SCIM:</a:t>
            </a:r>
            <a:r>
              <a:rPr lang="en-US" dirty="0"/>
              <a:t> Your user attributes—names, emails, group memberships—are standardized across all systems, eliminating typos or mismatched roles.</a:t>
            </a:r>
          </a:p>
          <a:p>
            <a:pPr marL="742950" lvl="1" indent="-285750">
              <a:buFont typeface="Arial" panose="020B0604020202020204" pitchFamily="34" charset="0"/>
              <a:buChar char="•"/>
            </a:pPr>
            <a:r>
              <a:rPr lang="en-US" b="1" dirty="0"/>
              <a:t>Manual:</a:t>
            </a:r>
            <a:r>
              <a:rPr lang="en-US" dirty="0"/>
              <a:t> It’s easy to introduce errors or omissions when copying data by hand, leading to inconsistent profiles or forgotten permissions.</a:t>
            </a:r>
          </a:p>
          <a:p>
            <a:pPr>
              <a:buFont typeface="+mj-lt"/>
              <a:buNone/>
            </a:pPr>
            <a:r>
              <a:rPr lang="en-US" b="1" dirty="0"/>
              <a:t>Security</a:t>
            </a:r>
            <a:endParaRPr lang="en-US" dirty="0"/>
          </a:p>
          <a:p>
            <a:pPr marL="742950" lvl="1" indent="-285750">
              <a:buFont typeface="Arial" panose="020B0604020202020204" pitchFamily="34" charset="0"/>
              <a:buChar char="•"/>
            </a:pPr>
            <a:r>
              <a:rPr lang="en-US" b="1" dirty="0"/>
              <a:t>SCIM:</a:t>
            </a:r>
            <a:r>
              <a:rPr lang="en-US" dirty="0"/>
              <a:t> Access is revoked immediately when a user leaves your directory, closing gaps that attackers could exploit.</a:t>
            </a:r>
          </a:p>
          <a:p>
            <a:pPr marL="742950" lvl="1" indent="-285750">
              <a:buFont typeface="Arial" panose="020B0604020202020204" pitchFamily="34" charset="0"/>
              <a:buChar char="•"/>
            </a:pPr>
            <a:r>
              <a:rPr lang="en-US" b="1" dirty="0"/>
              <a:t>Manual:</a:t>
            </a:r>
            <a:r>
              <a:rPr lang="en-US" dirty="0"/>
              <a:t> Delays or oversights in manual deprovisioning can leave stale accounts with lingering access.</a:t>
            </a:r>
          </a:p>
          <a:p>
            <a:pPr>
              <a:buFont typeface="+mj-lt"/>
              <a:buNone/>
            </a:pPr>
            <a:r>
              <a:rPr lang="en-US" b="1" dirty="0"/>
              <a:t>Scalability</a:t>
            </a:r>
            <a:endParaRPr lang="en-US" dirty="0"/>
          </a:p>
          <a:p>
            <a:pPr marL="742950" lvl="1" indent="-285750">
              <a:buFont typeface="Arial" panose="020B0604020202020204" pitchFamily="34" charset="0"/>
              <a:buChar char="•"/>
            </a:pPr>
            <a:r>
              <a:rPr lang="en-US" b="1" dirty="0"/>
              <a:t>SCIM:</a:t>
            </a:r>
            <a:r>
              <a:rPr lang="en-US" dirty="0"/>
              <a:t> Whether you have 10 users or 10,000, SCIM scales seamlessly—your provisioning scripts handle the growth automatically.</a:t>
            </a:r>
          </a:p>
          <a:p>
            <a:pPr marL="742950" lvl="1" indent="-285750">
              <a:buFont typeface="Arial" panose="020B0604020202020204" pitchFamily="34" charset="0"/>
              <a:buChar char="•"/>
            </a:pPr>
            <a:r>
              <a:rPr lang="en-US" b="1" dirty="0"/>
              <a:t>Manual:</a:t>
            </a:r>
            <a:r>
              <a:rPr lang="en-US" dirty="0"/>
              <a:t> As headcount rises, managing each user by hand becomes increasingly time‑consuming and error‑prone.</a:t>
            </a:r>
          </a:p>
          <a:p>
            <a:pPr>
              <a:buFont typeface="+mj-lt"/>
              <a:buNone/>
            </a:pPr>
            <a:r>
              <a:rPr lang="en-US" b="1" dirty="0"/>
              <a:t>Compliance</a:t>
            </a:r>
            <a:endParaRPr lang="en-US" dirty="0"/>
          </a:p>
          <a:p>
            <a:pPr marL="742950" lvl="1" indent="-285750">
              <a:buFont typeface="Arial" panose="020B0604020202020204" pitchFamily="34" charset="0"/>
              <a:buChar char="•"/>
            </a:pPr>
            <a:r>
              <a:rPr lang="en-US" b="1" dirty="0"/>
              <a:t>SCIM:</a:t>
            </a:r>
            <a:r>
              <a:rPr lang="en-US" dirty="0"/>
              <a:t> Automated records of provisioning and deprovisioning events help you demonstrate adherence to policies and audits.</a:t>
            </a:r>
          </a:p>
          <a:p>
            <a:pPr marL="742950" lvl="1" indent="-285750">
              <a:buFont typeface="Arial" panose="020B0604020202020204" pitchFamily="34" charset="0"/>
              <a:buChar char="•"/>
            </a:pPr>
            <a:r>
              <a:rPr lang="en-US" b="1" dirty="0"/>
              <a:t>Manual:</a:t>
            </a:r>
            <a:r>
              <a:rPr lang="en-US" dirty="0"/>
              <a:t> Tracking manual changes and providing audit evidence requires extra logging or reports, adding administrative overhead.</a:t>
            </a:r>
          </a:p>
          <a:p>
            <a:endParaRPr lang="en-US" dirty="0"/>
          </a:p>
          <a:p>
            <a:r>
              <a:rPr lang="en-US" dirty="0"/>
              <a:t>By adopting SCIM‑based management, you gain a reliable, efficient, and secure approach to user lifecycle management—freeing your admins to focus on strategic tasks rather than repetitive account maintenance.</a:t>
            </a:r>
          </a:p>
          <a:p>
            <a:pPr algn="l"/>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5/13/2025 8:08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802330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integrate your identity provider with GitHub Enterprise Cloud, you have two main approaches:</a:t>
            </a:r>
          </a:p>
          <a:p>
            <a:pPr>
              <a:buFont typeface="Arial" panose="020B0604020202020204" pitchFamily="34" charset="0"/>
              <a:buChar char="•"/>
            </a:pPr>
            <a:endParaRPr lang="en-US" b="0" dirty="0"/>
          </a:p>
          <a:p>
            <a:pPr>
              <a:buFont typeface="Arial" panose="020B0604020202020204" pitchFamily="34" charset="0"/>
              <a:buNone/>
            </a:pPr>
            <a:r>
              <a:rPr lang="en-US" b="1" dirty="0"/>
              <a:t>Paved Path:</a:t>
            </a:r>
            <a:endParaRPr lang="en-US" dirty="0"/>
          </a:p>
          <a:p>
            <a:pPr marL="742950" lvl="1" indent="-285750">
              <a:buFont typeface="Arial" panose="020B0604020202020204" pitchFamily="34" charset="0"/>
              <a:buChar char="•"/>
            </a:pPr>
            <a:r>
              <a:rPr lang="en-US" b="1" dirty="0"/>
              <a:t>Setup Process:</a:t>
            </a:r>
            <a:r>
              <a:rPr lang="en-US" dirty="0"/>
              <a:t> Guided, clicks‑through setup for officially supported IdPs (Okta, Azure AD, etc.).</a:t>
            </a:r>
          </a:p>
          <a:p>
            <a:pPr marL="742950" lvl="1" indent="-285750">
              <a:buFont typeface="Arial" panose="020B0604020202020204" pitchFamily="34" charset="0"/>
              <a:buChar char="•"/>
            </a:pPr>
            <a:r>
              <a:rPr lang="en-US" b="1" dirty="0"/>
              <a:t>Maintenance:</a:t>
            </a:r>
            <a:r>
              <a:rPr lang="en-US" dirty="0"/>
              <a:t> Managed by GitHub, with automatic updates and support.</a:t>
            </a:r>
          </a:p>
          <a:p>
            <a:pPr marL="742950" lvl="1" indent="-285750">
              <a:buFont typeface="Arial" panose="020B0604020202020204" pitchFamily="34" charset="0"/>
              <a:buChar char="•"/>
            </a:pPr>
            <a:r>
              <a:rPr lang="en-US" b="1" dirty="0"/>
              <a:t>Flexibility &amp; Customization:</a:t>
            </a:r>
            <a:r>
              <a:rPr lang="en-US" dirty="0"/>
              <a:t> Limited to the list of supported providers and minimal custom options.</a:t>
            </a:r>
          </a:p>
          <a:p>
            <a:pPr marL="742950" lvl="1" indent="-285750">
              <a:buFont typeface="Arial" panose="020B0604020202020204" pitchFamily="34" charset="0"/>
              <a:buChar char="•"/>
            </a:pPr>
            <a:r>
              <a:rPr lang="en-US" b="1" dirty="0"/>
              <a:t>Support &amp; Updates:</a:t>
            </a:r>
            <a:r>
              <a:rPr lang="en-US" dirty="0"/>
              <a:t> Fully supported by GitHub.</a:t>
            </a:r>
          </a:p>
          <a:p>
            <a:pPr>
              <a:buFont typeface="Arial" panose="020B0604020202020204" pitchFamily="34" charset="0"/>
              <a:buNone/>
            </a:pPr>
            <a:r>
              <a:rPr lang="en-US" b="1" dirty="0"/>
              <a:t>Bring Your Own IdP (BYO):</a:t>
            </a:r>
            <a:endParaRPr lang="en-US" dirty="0"/>
          </a:p>
          <a:p>
            <a:pPr marL="742950" lvl="1" indent="-285750">
              <a:buFont typeface="Arial" panose="020B0604020202020204" pitchFamily="34" charset="0"/>
              <a:buChar char="•"/>
            </a:pPr>
            <a:r>
              <a:rPr lang="en-US" b="1" dirty="0"/>
              <a:t>Setup Process:</a:t>
            </a:r>
            <a:r>
              <a:rPr lang="en-US" dirty="0"/>
              <a:t> Manual configuration using the SCIM or SAML APIs, requiring you to supply metadata and manage certificates.</a:t>
            </a:r>
          </a:p>
          <a:p>
            <a:pPr marL="742950" lvl="1" indent="-285750">
              <a:buFont typeface="Arial" panose="020B0604020202020204" pitchFamily="34" charset="0"/>
              <a:buChar char="•"/>
            </a:pPr>
            <a:r>
              <a:rPr lang="en-US" b="1" dirty="0"/>
              <a:t>Maintenance:</a:t>
            </a:r>
            <a:r>
              <a:rPr lang="en-US" dirty="0"/>
              <a:t> You own the integration—updating configs, rotating keys, and troubleshooting.</a:t>
            </a:r>
          </a:p>
          <a:p>
            <a:pPr marL="742950" lvl="1" indent="-285750">
              <a:buFont typeface="Arial" panose="020B0604020202020204" pitchFamily="34" charset="0"/>
              <a:buChar char="•"/>
            </a:pPr>
            <a:r>
              <a:rPr lang="en-US" b="1" dirty="0"/>
              <a:t>Flexibility &amp; Customization:</a:t>
            </a:r>
            <a:r>
              <a:rPr lang="en-US" dirty="0"/>
              <a:t> Works with any SAML 2.0 IdP and allows full customization to fit your in‑house directory.</a:t>
            </a:r>
          </a:p>
          <a:p>
            <a:pPr marL="742950" lvl="1" indent="-285750">
              <a:buFont typeface="Arial" panose="020B0604020202020204" pitchFamily="34" charset="0"/>
              <a:buChar char="•"/>
            </a:pPr>
            <a:r>
              <a:rPr lang="en-US" b="1" dirty="0"/>
              <a:t>Support &amp; Updates:</a:t>
            </a:r>
            <a:r>
              <a:rPr lang="en-US" dirty="0"/>
              <a:t> You’re responsible for upkeep; GitHub does not automatically update custom integrations.</a:t>
            </a:r>
          </a:p>
          <a:p>
            <a:endParaRPr lang="en-US" b="1" dirty="0"/>
          </a:p>
          <a:p>
            <a:r>
              <a:rPr lang="en-US" b="1" dirty="0"/>
              <a:t>When to choose which:</a:t>
            </a:r>
            <a:endParaRPr lang="en-US" dirty="0"/>
          </a:p>
          <a:p>
            <a:pPr marL="171450" indent="-171450">
              <a:buFont typeface="Arial" panose="020B0604020202020204" pitchFamily="34" charset="0"/>
              <a:buChar char="•"/>
            </a:pPr>
            <a:r>
              <a:rPr lang="en-US" dirty="0"/>
              <a:t>If you use a supported IdP and want fast, low‑overhead setup with GitHub handling updates, the </a:t>
            </a:r>
            <a:r>
              <a:rPr lang="en-US" b="1" dirty="0"/>
              <a:t>Paved Path</a:t>
            </a:r>
            <a:r>
              <a:rPr lang="en-US" dirty="0"/>
              <a:t> is ideal.</a:t>
            </a:r>
          </a:p>
          <a:p>
            <a:pPr marL="171450" indent="-171450">
              <a:buFont typeface="Arial" panose="020B0604020202020204" pitchFamily="34" charset="0"/>
              <a:buChar char="•"/>
            </a:pPr>
            <a:r>
              <a:rPr lang="en-US" dirty="0"/>
              <a:t>If you need to integrate a nonstandard or highly customized IdP, or require specific SCIM flows, the </a:t>
            </a:r>
            <a:r>
              <a:rPr lang="en-US" b="1" dirty="0"/>
              <a:t>BYO</a:t>
            </a:r>
            <a:r>
              <a:rPr lang="en-US" dirty="0"/>
              <a:t> route gives you that flexibility—at the cost of additional configuration and maintenance effort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5/13/2025 8:08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251551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 SAML SSO requires </a:t>
            </a:r>
            <a:r>
              <a:rPr lang="en-US" b="1" dirty="0"/>
              <a:t>three key elements</a:t>
            </a:r>
            <a:r>
              <a:rPr lang="en-US" dirty="0"/>
              <a:t>:</a:t>
            </a:r>
          </a:p>
          <a:p>
            <a:pPr>
              <a:buFont typeface="+mj-lt"/>
              <a:buAutoNum type="arabicPeriod"/>
            </a:pPr>
            <a:endParaRPr lang="en-US" b="1" dirty="0"/>
          </a:p>
          <a:p>
            <a:pPr marL="228600" indent="-228600">
              <a:buFont typeface="+mj-lt"/>
              <a:buAutoNum type="arabicPeriod"/>
            </a:pPr>
            <a:r>
              <a:rPr lang="en-US" b="1" dirty="0"/>
              <a:t>SAML SSO URL</a:t>
            </a:r>
            <a:r>
              <a:rPr lang="en-US" dirty="0"/>
              <a:t> – This is the endpoint your IdP provides that GitHub uses to initiate authentication.</a:t>
            </a:r>
          </a:p>
          <a:p>
            <a:pPr marL="228600" indent="-228600">
              <a:buFont typeface="+mj-lt"/>
              <a:buAutoNum type="arabicPeriod"/>
            </a:pPr>
            <a:r>
              <a:rPr lang="en-US" b="1" dirty="0"/>
              <a:t>Public Certificate</a:t>
            </a:r>
            <a:r>
              <a:rPr lang="en-US" dirty="0"/>
              <a:t> – A certificate from your IdP that GitHub uses to verify that authentication messages are legitimate.</a:t>
            </a:r>
          </a:p>
          <a:p>
            <a:pPr marL="228600" indent="-228600">
              <a:buFont typeface="+mj-lt"/>
              <a:buAutoNum type="arabicPeriod"/>
            </a:pPr>
            <a:r>
              <a:rPr lang="en-US" b="1" dirty="0"/>
              <a:t>IdP Metadata</a:t>
            </a:r>
            <a:r>
              <a:rPr lang="en-US" dirty="0"/>
              <a:t> – This includes information that helps GitHub trust your identity provider and establish a secure relationship.</a:t>
            </a:r>
          </a:p>
          <a:p>
            <a:endParaRPr lang="en-US" dirty="0"/>
          </a:p>
          <a:p>
            <a:r>
              <a:rPr lang="en-US" dirty="0"/>
              <a:t>To configure this:</a:t>
            </a:r>
          </a:p>
          <a:p>
            <a:pPr marL="171450" indent="-171450">
              <a:buFont typeface="Arial" panose="020B0604020202020204" pitchFamily="34" charset="0"/>
              <a:buChar char="•"/>
            </a:pPr>
            <a:r>
              <a:rPr lang="en-US" dirty="0"/>
              <a:t>Go to </a:t>
            </a:r>
            <a:r>
              <a:rPr lang="en-US" b="1" dirty="0"/>
              <a:t>GitHub Enterprise settings</a:t>
            </a:r>
            <a:r>
              <a:rPr lang="en-US" dirty="0"/>
              <a:t>, and navigate to your </a:t>
            </a:r>
            <a:r>
              <a:rPr lang="en-US" b="1" dirty="0"/>
              <a:t>organization’s security settings</a:t>
            </a:r>
            <a:r>
              <a:rPr lang="en-US" dirty="0"/>
              <a:t>.</a:t>
            </a:r>
          </a:p>
          <a:p>
            <a:pPr marL="171450" indent="-171450">
              <a:buFont typeface="Arial" panose="020B0604020202020204" pitchFamily="34" charset="0"/>
              <a:buChar char="•"/>
            </a:pPr>
            <a:r>
              <a:rPr lang="en-US" dirty="0"/>
              <a:t>Enter your SAML SSO URL and certificate.</a:t>
            </a:r>
          </a:p>
          <a:p>
            <a:pPr marL="171450" indent="-171450">
              <a:buFont typeface="Arial" panose="020B0604020202020204" pitchFamily="34" charset="0"/>
              <a:buChar char="•"/>
            </a:pPr>
            <a:r>
              <a:rPr lang="en-US" dirty="0"/>
              <a:t>Use the </a:t>
            </a:r>
            <a:r>
              <a:rPr lang="en-US" b="1" dirty="0"/>
              <a:t>“Test SAML configuration”</a:t>
            </a:r>
            <a:r>
              <a:rPr lang="en-US" dirty="0"/>
              <a:t> tool before saving.</a:t>
            </a:r>
          </a:p>
          <a:p>
            <a:endParaRPr lang="en-US" dirty="0"/>
          </a:p>
          <a:p>
            <a:r>
              <a:rPr lang="en-US" dirty="0"/>
              <a:t>Once set up, you can </a:t>
            </a:r>
            <a:r>
              <a:rPr lang="en-US" b="1" dirty="0"/>
              <a:t>enforce SAML SSO</a:t>
            </a:r>
            <a:r>
              <a:rPr lang="en-US" dirty="0"/>
              <a:t>, which means </a:t>
            </a:r>
            <a:r>
              <a:rPr lang="en-US" b="1" dirty="0"/>
              <a:t>all users must authenticate via your IdP</a:t>
            </a:r>
            <a:r>
              <a:rPr lang="en-US" dirty="0"/>
              <a:t> to access organizational resources—further tightening security.</a:t>
            </a:r>
          </a:p>
          <a:p>
            <a:endParaRPr lang="en-US" dirty="0"/>
          </a:p>
          <a:p>
            <a:endParaRPr lang="en-US" dirty="0"/>
          </a:p>
          <a:p>
            <a:r>
              <a:rPr lang="en-US" dirty="0"/>
              <a:t>Once SAML SSO is enforced, it’s critical to manage </a:t>
            </a:r>
            <a:r>
              <a:rPr lang="en-US" b="1" dirty="0"/>
              <a:t>authorized credentials</a:t>
            </a:r>
            <a:r>
              <a:rPr lang="en-US" dirty="0"/>
              <a:t> such as:</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Personal Access Tokens (PATs):</a:t>
            </a:r>
            <a:br>
              <a:rPr lang="en-US" dirty="0"/>
            </a:br>
            <a:r>
              <a:rPr lang="en-US" dirty="0"/>
              <a:t>These must be </a:t>
            </a:r>
            <a:r>
              <a:rPr lang="en-US" b="1" dirty="0"/>
              <a:t>linked to your IdP account</a:t>
            </a:r>
            <a:r>
              <a:rPr lang="en-US" dirty="0"/>
              <a:t> to remain valid. Users can still use PATs to interact with GitHub APIs—but only if authorized through the IdP.</a:t>
            </a:r>
          </a:p>
          <a:p>
            <a:pPr marL="171450" indent="-171450">
              <a:buFont typeface="Arial" panose="020B0604020202020204" pitchFamily="34" charset="0"/>
              <a:buChar char="•"/>
            </a:pPr>
            <a:r>
              <a:rPr lang="en-US" b="1" dirty="0"/>
              <a:t>SSH Keys:</a:t>
            </a:r>
            <a:br>
              <a:rPr lang="en-US" dirty="0"/>
            </a:br>
            <a:r>
              <a:rPr lang="en-US" dirty="0"/>
              <a:t>Just like PATs, SSH keys must be </a:t>
            </a:r>
            <a:r>
              <a:rPr lang="en-US" b="1" dirty="0"/>
              <a:t>authorized</a:t>
            </a:r>
            <a:r>
              <a:rPr lang="en-US" dirty="0"/>
              <a:t> to be used with organizations that have SAML SSO enabled. This ensures </a:t>
            </a:r>
            <a:r>
              <a:rPr lang="en-US" b="1" dirty="0"/>
              <a:t>only verified keys</a:t>
            </a:r>
            <a:r>
              <a:rPr lang="en-US" dirty="0"/>
              <a:t> can be used to access repos.</a:t>
            </a:r>
          </a:p>
          <a:p>
            <a:endParaRPr lang="en-US" dirty="0"/>
          </a:p>
          <a:p>
            <a:r>
              <a:rPr lang="en-US" dirty="0"/>
              <a:t>This additional step ensures even non-browser-based access is </a:t>
            </a:r>
            <a:r>
              <a:rPr lang="en-US" b="1" dirty="0"/>
              <a:t>secure and linked to authenticated identities</a:t>
            </a:r>
            <a:r>
              <a:rPr lang="en-US" dirty="0"/>
              <a:t>.</a:t>
            </a:r>
          </a:p>
          <a:p>
            <a:endParaRPr lang="en-US" dirty="0"/>
          </a:p>
          <a:p>
            <a:endParaRPr lang="en-US" dirty="0"/>
          </a:p>
          <a:p>
            <a:endParaRPr lang="en-US" dirty="0"/>
          </a:p>
          <a:p>
            <a:r>
              <a:rPr lang="en-US" dirty="0"/>
              <a:t>GitHub also lets users and administrators </a:t>
            </a:r>
            <a:r>
              <a:rPr lang="en-US" b="1" dirty="0"/>
              <a:t>view and manage active SAML sessions</a:t>
            </a:r>
            <a:r>
              <a:rPr lang="en-US" dirty="0"/>
              <a:t>.</a:t>
            </a:r>
          </a:p>
          <a:p>
            <a:pPr>
              <a:buFont typeface="Arial" panose="020B0604020202020204" pitchFamily="34" charset="0"/>
              <a:buChar char="•"/>
            </a:pPr>
            <a:endParaRPr lang="en-US" b="1" dirty="0"/>
          </a:p>
          <a:p>
            <a:pPr marL="171450" indent="-171450">
              <a:buFont typeface="Arial" panose="020B0604020202020204" pitchFamily="34" charset="0"/>
              <a:buChar char="•"/>
            </a:pPr>
            <a:r>
              <a:rPr lang="en-US" b="1" dirty="0"/>
              <a:t>View Sessions:</a:t>
            </a:r>
            <a:br>
              <a:rPr lang="en-US" dirty="0"/>
            </a:br>
            <a:r>
              <a:rPr lang="en-US" dirty="0"/>
              <a:t>In your GitHub </a:t>
            </a:r>
            <a:r>
              <a:rPr lang="en-US" b="1" dirty="0"/>
              <a:t>user settings</a:t>
            </a:r>
            <a:r>
              <a:rPr lang="en-US" dirty="0"/>
              <a:t>, you can see your current SAML-authenticated sessions.</a:t>
            </a:r>
          </a:p>
          <a:p>
            <a:pPr marL="171450" indent="-171450">
              <a:buFont typeface="Arial" panose="020B0604020202020204" pitchFamily="34" charset="0"/>
              <a:buChar char="•"/>
            </a:pPr>
            <a:r>
              <a:rPr lang="en-US" b="1" dirty="0"/>
              <a:t>Revoke Sessions:</a:t>
            </a:r>
          </a:p>
          <a:p>
            <a:pPr marL="457200" lvl="1" indent="0">
              <a:buFont typeface="Arial" panose="020B0604020202020204" pitchFamily="34" charset="0"/>
              <a:buNone/>
            </a:pPr>
            <a:r>
              <a:rPr lang="en-US" dirty="0"/>
              <a:t>If you suspect misuse or a device has been lost, you can </a:t>
            </a:r>
            <a:r>
              <a:rPr lang="en-US" b="1" dirty="0"/>
              <a:t>manually revoke access</a:t>
            </a:r>
            <a:r>
              <a:rPr lang="en-US" dirty="0"/>
              <a:t>, immediately ending the session and protecting your data.</a:t>
            </a:r>
          </a:p>
          <a:p>
            <a:endParaRPr lang="en-US" dirty="0"/>
          </a:p>
          <a:p>
            <a:r>
              <a:rPr lang="en-US" dirty="0"/>
              <a:t>These tools give users </a:t>
            </a:r>
            <a:r>
              <a:rPr lang="en-US" b="1" dirty="0"/>
              <a:t>real-time visibility and control</a:t>
            </a:r>
            <a:r>
              <a:rPr lang="en-US" dirty="0"/>
              <a:t> over their authenticated access to GitHub resources.</a:t>
            </a:r>
          </a:p>
          <a:p>
            <a:endParaRPr lang="en-US" dirty="0"/>
          </a:p>
          <a:p>
            <a:endParaRPr lang="en-US" dirty="0"/>
          </a:p>
        </p:txBody>
      </p:sp>
      <p:sp>
        <p:nvSpPr>
          <p:cNvPr id="4" name="Slide Number Placeholder 3"/>
          <p:cNvSpPr>
            <a:spLocks noGrp="1"/>
          </p:cNvSpPr>
          <p:nvPr>
            <p:ph type="sldNum" sz="quarter" idx="5"/>
          </p:nvPr>
        </p:nvSpPr>
        <p:spPr/>
        <p:txBody>
          <a:bodyPr/>
          <a:lstStyle/>
          <a:p>
            <a:fld id="{318C9F4A-425C-434B-A687-8B7E79A10156}" type="slidenum">
              <a:rPr lang="en-US" smtClean="0"/>
              <a:t>23</a:t>
            </a:fld>
            <a:endParaRPr lang="en-US"/>
          </a:p>
        </p:txBody>
      </p:sp>
    </p:spTree>
    <p:extLst>
      <p:ext uri="{BB962C8B-B14F-4D97-AF65-F5344CB8AC3E}">
        <p14:creationId xmlns:p14="http://schemas.microsoft.com/office/powerpoint/2010/main" val="1006662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When planning your GitHub governance model, it’s important to understand the different levels of membership and their implications:</a:t>
            </a:r>
          </a:p>
          <a:p>
            <a:endParaRPr lang="en-US" dirty="0"/>
          </a:p>
          <a:p>
            <a:pPr>
              <a:buFont typeface="+mj-lt"/>
              <a:buNone/>
            </a:pPr>
            <a:r>
              <a:rPr lang="en-US" b="1" dirty="0"/>
              <a:t>GitHub Instance Membership (Personal Account)</a:t>
            </a:r>
            <a:endParaRPr lang="en-US" dirty="0"/>
          </a:p>
          <a:p>
            <a:pPr marL="742950" lvl="1" indent="-285750">
              <a:buFont typeface="Arial" panose="020B0604020202020204" pitchFamily="34" charset="0"/>
              <a:buChar char="•"/>
            </a:pPr>
            <a:r>
              <a:rPr lang="en-US" dirty="0"/>
              <a:t>Every user starts with a personal GitHub account, which grants them immediate access to all public repositories and the ability to create private or public personal projects.</a:t>
            </a:r>
          </a:p>
          <a:p>
            <a:pPr marL="742950" lvl="1" indent="-285750">
              <a:buFont typeface="Arial" panose="020B0604020202020204" pitchFamily="34" charset="0"/>
              <a:buChar char="•"/>
            </a:pPr>
            <a:r>
              <a:rPr lang="en-US" dirty="0"/>
              <a:t>Their profile is visible to the world—contributions, followers, stars—all form part of their public reputation.</a:t>
            </a:r>
          </a:p>
          <a:p>
            <a:pPr marL="742950" lvl="1" indent="-285750">
              <a:buFont typeface="Arial" panose="020B0604020202020204" pitchFamily="34" charset="0"/>
              <a:buChar char="•"/>
            </a:pPr>
            <a:r>
              <a:rPr lang="en-US" dirty="0"/>
              <a:t>There’s no organization‑level billing impact, since personal accounts are billed separately or use the Free tier.</a:t>
            </a:r>
          </a:p>
          <a:p>
            <a:pPr>
              <a:buFont typeface="+mj-lt"/>
              <a:buNone/>
            </a:pPr>
            <a:r>
              <a:rPr lang="en-US" b="1" dirty="0"/>
              <a:t>Organization Membership</a:t>
            </a:r>
            <a:endParaRPr lang="en-US" dirty="0"/>
          </a:p>
          <a:p>
            <a:pPr marL="742950" lvl="1" indent="-285750">
              <a:buFont typeface="Arial" panose="020B0604020202020204" pitchFamily="34" charset="0"/>
              <a:buChar char="•"/>
            </a:pPr>
            <a:r>
              <a:rPr lang="en-US" dirty="0"/>
              <a:t>When a user joins an organization, they gain role‑based access to that org’s private repositories and resources—based on the permissions you assign (Read, Triage, Write, Maintain, Admin).</a:t>
            </a:r>
          </a:p>
          <a:p>
            <a:pPr marL="742950" lvl="1" indent="-285750">
              <a:buFont typeface="Arial" panose="020B0604020202020204" pitchFamily="34" charset="0"/>
              <a:buChar char="•"/>
            </a:pPr>
            <a:r>
              <a:rPr lang="en-US" dirty="0"/>
              <a:t>Their personal profile remains public, but organization owners and admins can see their membership status and activity within the org.</a:t>
            </a:r>
          </a:p>
          <a:p>
            <a:pPr marL="742950" lvl="1" indent="-285750">
              <a:buFont typeface="Arial" panose="020B0604020202020204" pitchFamily="34" charset="0"/>
              <a:buChar char="•"/>
            </a:pPr>
            <a:r>
              <a:rPr lang="en-US" dirty="0"/>
              <a:t>Adding paid seats for organization members can affect your billing, so it’s important to manage invitations and removals promptly.</a:t>
            </a:r>
          </a:p>
          <a:p>
            <a:pPr>
              <a:buFont typeface="+mj-lt"/>
              <a:buNone/>
            </a:pPr>
            <a:r>
              <a:rPr lang="en-US" b="1" dirty="0"/>
              <a:t>Multiple Organization Memberships</a:t>
            </a:r>
            <a:endParaRPr lang="en-US" dirty="0"/>
          </a:p>
          <a:p>
            <a:pPr marL="742950" lvl="1" indent="-285750">
              <a:buFont typeface="Arial" panose="020B0604020202020204" pitchFamily="34" charset="0"/>
              <a:buChar char="•"/>
            </a:pPr>
            <a:r>
              <a:rPr lang="en-US" dirty="0"/>
              <a:t>It’s common for users to belong to several organizations—each with different roles and permission levels—allowing them to collaborate on a wider range of projects.</a:t>
            </a:r>
          </a:p>
          <a:p>
            <a:pPr marL="742950" lvl="1" indent="-285750">
              <a:buFont typeface="Arial" panose="020B0604020202020204" pitchFamily="34" charset="0"/>
              <a:buChar char="•"/>
            </a:pPr>
            <a:r>
              <a:rPr lang="en-US" dirty="0"/>
              <a:t>However, this breadth of access also brings complexity: you must track which roles and billing seats apply in each org, and ensure consistent governance across them.</a:t>
            </a:r>
          </a:p>
          <a:p>
            <a:pPr marL="742950" lvl="1" indent="-285750">
              <a:buFont typeface="Arial" panose="020B0604020202020204" pitchFamily="34" charset="0"/>
              <a:buChar char="•"/>
            </a:pPr>
            <a:r>
              <a:rPr lang="en-US" dirty="0"/>
              <a:t>Establish clear policies for offboarding, permission reviews, and role assignments to prevent privilege creep and control costs as your enterprise grows.</a:t>
            </a:r>
          </a:p>
          <a:p>
            <a:endParaRPr lang="en-US" dirty="0"/>
          </a:p>
        </p:txBody>
      </p:sp>
      <p:sp>
        <p:nvSpPr>
          <p:cNvPr id="4" name="Slide Number Placeholder 3"/>
          <p:cNvSpPr>
            <a:spLocks noGrp="1"/>
          </p:cNvSpPr>
          <p:nvPr>
            <p:ph type="sldNum" sz="quarter" idx="5"/>
          </p:nvPr>
        </p:nvSpPr>
        <p:spPr/>
        <p:txBody>
          <a:bodyPr/>
          <a:lstStyle/>
          <a:p>
            <a:fld id="{318C9F4A-425C-434B-A687-8B7E79A10156}" type="slidenum">
              <a:rPr lang="en-US" smtClean="0"/>
              <a:t>24</a:t>
            </a:fld>
            <a:endParaRPr lang="en-US"/>
          </a:p>
        </p:txBody>
      </p:sp>
    </p:spTree>
    <p:extLst>
      <p:ext uri="{BB962C8B-B14F-4D97-AF65-F5344CB8AC3E}">
        <p14:creationId xmlns:p14="http://schemas.microsoft.com/office/powerpoint/2010/main" val="32759922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Team synchronization lets you leverage your existing IdP groups—whether in Microsoft </a:t>
            </a:r>
            <a:r>
              <a:rPr lang="en-US" dirty="0" err="1"/>
              <a:t>Entra</a:t>
            </a:r>
            <a:r>
              <a:rPr lang="en-US" dirty="0"/>
              <a:t> ID, Okta, or another supported provider—as the source of truth for GitHub team membership. Once enabled, any change in your directory—adding or removing users from an AD group, for example—automatically flows into the corresponding GitHub team, eliminating manual invites, scripts, or out‑of‑sync permissions.</a:t>
            </a:r>
          </a:p>
          <a:p>
            <a:endParaRPr lang="en-US" dirty="0"/>
          </a:p>
          <a:p>
            <a:r>
              <a:rPr lang="en-US" dirty="0"/>
              <a:t>Key capabilities include:</a:t>
            </a:r>
          </a:p>
          <a:p>
            <a:pPr marL="171450" indent="-171450">
              <a:buFont typeface="Arial" panose="020B0604020202020204" pitchFamily="34" charset="0"/>
              <a:buChar char="•"/>
            </a:pPr>
            <a:r>
              <a:rPr lang="en-US" b="1" dirty="0"/>
              <a:t>Sync Users:</a:t>
            </a:r>
            <a:r>
              <a:rPr lang="en-US" dirty="0"/>
              <a:t> Keeps teams aligned continuously with your IdP group memberships.</a:t>
            </a:r>
          </a:p>
          <a:p>
            <a:pPr marL="171450" indent="-171450">
              <a:buFont typeface="Arial" panose="020B0604020202020204" pitchFamily="34" charset="0"/>
              <a:buChar char="•"/>
            </a:pPr>
            <a:r>
              <a:rPr lang="en-US" b="1" dirty="0"/>
              <a:t>Sync on New Team:</a:t>
            </a:r>
            <a:r>
              <a:rPr lang="en-US" dirty="0"/>
              <a:t> Automatically populates a newly created GitHub team with its IdP members, so no one gets left out.</a:t>
            </a:r>
          </a:p>
          <a:p>
            <a:pPr marL="171450" indent="-171450">
              <a:buFont typeface="Arial" panose="020B0604020202020204" pitchFamily="34" charset="0"/>
              <a:buChar char="•"/>
            </a:pPr>
            <a:r>
              <a:rPr lang="en-US" b="1" dirty="0"/>
              <a:t>Custom Team Mapping:</a:t>
            </a:r>
            <a:r>
              <a:rPr lang="en-US" dirty="0"/>
              <a:t> By defining a </a:t>
            </a:r>
            <a:r>
              <a:rPr lang="en-US" dirty="0" err="1"/>
              <a:t>syncmap.yml</a:t>
            </a:r>
            <a:r>
              <a:rPr lang="en-US" dirty="0"/>
              <a:t>, you can map IdP group names to GitHub team slugs, supporting non‑standard naming conventions.</a:t>
            </a:r>
          </a:p>
          <a:p>
            <a:pPr marL="171450" indent="-171450">
              <a:buFont typeface="Arial" panose="020B0604020202020204" pitchFamily="34" charset="0"/>
              <a:buChar char="•"/>
            </a:pPr>
            <a:r>
              <a:rPr lang="en-US" b="1" dirty="0"/>
              <a:t>Dynamic Config:</a:t>
            </a:r>
            <a:r>
              <a:rPr lang="en-US" dirty="0"/>
              <a:t> A settings file can derive sync rules from your directory’s structure—ideal for large or nested team hierarchies.</a:t>
            </a:r>
          </a:p>
          <a:p>
            <a:endParaRPr lang="en-US" dirty="0"/>
          </a:p>
          <a:p>
            <a:r>
              <a:rPr lang="en-US" dirty="0"/>
              <a:t>By centralizing team management in your IdP and letting GitHub mirror those groups, you streamline onboarding, enforce least privilege seamlessly, and ensure that access is revoked immediately when someone leaves an AD group—keeping your organization both secure and easy to administer.</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869689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Team sync shines in enterprises with complex, dynamic team structures. By mapping GitHub teams directly to your IdP groups, you eliminate manual membership updates and ensure that team rosters stay accurate.</a:t>
            </a:r>
          </a:p>
          <a:p>
            <a:endParaRPr lang="en-US" dirty="0"/>
          </a:p>
          <a:p>
            <a:pPr marL="171450" indent="-171450">
              <a:buFont typeface="Arial" panose="020B0604020202020204" pitchFamily="34" charset="0"/>
              <a:buChar char="•"/>
            </a:pPr>
            <a:r>
              <a:rPr lang="en-US" b="1" dirty="0"/>
              <a:t>Onboarding new employees:</a:t>
            </a:r>
            <a:r>
              <a:rPr lang="en-US" dirty="0"/>
              <a:t> As soon as HR adds a hire to the appropriate AD or Okta group, they automatically gain access to the corresponding GitHub teams—no invitation step required.</a:t>
            </a:r>
          </a:p>
          <a:p>
            <a:pPr marL="171450" indent="-171450">
              <a:buFont typeface="Arial" panose="020B0604020202020204" pitchFamily="34" charset="0"/>
              <a:buChar char="•"/>
            </a:pPr>
            <a:r>
              <a:rPr lang="en-US" b="1" dirty="0"/>
              <a:t>Adjusting access on role changes:</a:t>
            </a:r>
            <a:r>
              <a:rPr lang="en-US" dirty="0"/>
              <a:t> When someone switches departments or projects, moving them between IdP groups instantly updates their GitHub team memberships, ensuring they only see the repositories relevant to their new role.</a:t>
            </a:r>
          </a:p>
          <a:p>
            <a:pPr marL="171450" indent="-171450">
              <a:buFont typeface="Arial" panose="020B0604020202020204" pitchFamily="34" charset="0"/>
              <a:buChar char="•"/>
            </a:pPr>
            <a:r>
              <a:rPr lang="en-US" b="1" dirty="0"/>
              <a:t>Offboarding departed users:</a:t>
            </a:r>
            <a:r>
              <a:rPr lang="en-US" dirty="0"/>
              <a:t> Removing a user from your corporate directory immediately revokes their GitHub team access, cutting off permissions in one atomic action and reducing the risk of orphaned accounts.</a:t>
            </a:r>
          </a:p>
          <a:p>
            <a:endParaRPr lang="en-US" b="1" dirty="0"/>
          </a:p>
          <a:p>
            <a:r>
              <a:rPr lang="en-US" b="1" dirty="0"/>
              <a:t>Warning:</a:t>
            </a:r>
            <a:r>
              <a:rPr lang="en-US" dirty="0"/>
              <a:t> To leverage team synchronization, you must first enable </a:t>
            </a:r>
            <a:r>
              <a:rPr lang="en-US" b="1" dirty="0"/>
              <a:t>SAML SSO</a:t>
            </a:r>
            <a:r>
              <a:rPr lang="en-US" dirty="0"/>
              <a:t> and </a:t>
            </a:r>
            <a:r>
              <a:rPr lang="en-US" b="1" dirty="0"/>
              <a:t>SCIM provisioning</a:t>
            </a:r>
            <a:r>
              <a:rPr lang="en-US" dirty="0"/>
              <a:t> in your identity provider. These prerequisites ensure secure, automated group membership management across your entire GitHub organization.</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724106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adopt Enterprise Managed Users in GitHub Enterprise Cloud, you hand over full account provisioning to your identity provider—no more manual invites or self‑service account creation. EMUs are scoped exclusively to your enterprise, meaning these accounts can’t fork off into external organizations or hold personal repos.</a:t>
            </a:r>
          </a:p>
          <a:p>
            <a:endParaRPr lang="en-US" dirty="0"/>
          </a:p>
          <a:p>
            <a:r>
              <a:rPr lang="en-US" dirty="0"/>
              <a:t>Key benefits include:</a:t>
            </a:r>
          </a:p>
          <a:p>
            <a:pPr marL="171450" indent="-171450">
              <a:buFont typeface="Arial" panose="020B0604020202020204" pitchFamily="34" charset="0"/>
              <a:buChar char="•"/>
            </a:pPr>
            <a:r>
              <a:rPr lang="en-US" b="1" dirty="0"/>
              <a:t>Centralized Membership:</a:t>
            </a:r>
            <a:r>
              <a:rPr lang="en-US" dirty="0"/>
              <a:t> All organization and team assignments flow directly from your IdP groups, so changes in HR or IT systems automatically reflect in GitHub—onboarding, role changes, and offboarding happen seamlessly.</a:t>
            </a:r>
          </a:p>
          <a:p>
            <a:pPr marL="171450" indent="-171450">
              <a:buFont typeface="Arial" panose="020B0604020202020204" pitchFamily="34" charset="0"/>
              <a:buChar char="•"/>
            </a:pPr>
            <a:r>
              <a:rPr lang="en-US" b="1" dirty="0"/>
              <a:t>Isolation &amp; Compliance:</a:t>
            </a:r>
            <a:r>
              <a:rPr lang="en-US" dirty="0"/>
              <a:t> EMU accounts exist only within your enterprise boundary, preventing accidental data exposure to external collaborators and simplifying license management.</a:t>
            </a:r>
          </a:p>
          <a:p>
            <a:endParaRPr lang="en-US" dirty="0"/>
          </a:p>
          <a:p>
            <a:r>
              <a:rPr lang="en-US" dirty="0"/>
              <a:t>By using EMUs, you ensure that every GitHub user is managed under your corporate policies and cannot stray outside the secure perimeter of your enterprise. For step‑by‑step setup instructions, refer to the “Getting started with GitHub Enterprise Cloud” guide</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514201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In GitHub Enterprise Server, you have two complementary ways to keep your team memberships in sync with your corporate directory: </a:t>
            </a:r>
            <a:r>
              <a:rPr lang="en-US" b="1" dirty="0"/>
              <a:t>Team Synchronization</a:t>
            </a:r>
            <a:r>
              <a:rPr lang="en-US" dirty="0"/>
              <a:t> and </a:t>
            </a:r>
            <a:r>
              <a:rPr lang="en-US" b="1" dirty="0"/>
              <a:t>SCIM</a:t>
            </a:r>
            <a:r>
              <a:rPr lang="en-US" dirty="0"/>
              <a:t> provisioning.</a:t>
            </a:r>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773450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None/>
            </a:pPr>
            <a:r>
              <a:rPr lang="en-US" b="1" dirty="0"/>
              <a:t>Team Synchronization</a:t>
            </a:r>
            <a:endParaRPr lang="en-US" dirty="0"/>
          </a:p>
          <a:p>
            <a:pPr marL="742950" lvl="1" indent="-285750">
              <a:buFont typeface="Arial" panose="020B0604020202020204" pitchFamily="34" charset="0"/>
              <a:buChar char="•"/>
            </a:pPr>
            <a:r>
              <a:rPr lang="en-US" b="1" dirty="0"/>
              <a:t>What it does:</a:t>
            </a:r>
            <a:r>
              <a:rPr lang="en-US" dirty="0"/>
              <a:t> Links GitHub teams to your IdP groups so that when you add or remove users in your directory, those changes automatically flow into the matching GitHub team.</a:t>
            </a:r>
          </a:p>
          <a:p>
            <a:pPr marL="742950" lvl="1" indent="-285750">
              <a:buFont typeface="Arial" panose="020B0604020202020204" pitchFamily="34" charset="0"/>
              <a:buChar char="•"/>
            </a:pPr>
            <a:r>
              <a:rPr lang="en-US" b="1" dirty="0"/>
              <a:t>Key limitation:</a:t>
            </a:r>
            <a:r>
              <a:rPr lang="en-US" dirty="0"/>
              <a:t> It does </a:t>
            </a:r>
            <a:r>
              <a:rPr lang="en-US" b="1" dirty="0"/>
              <a:t>not</a:t>
            </a:r>
            <a:r>
              <a:rPr lang="en-US" dirty="0"/>
              <a:t> create new GitHub accounts or invite non‑members—users must already belong to the organization before they can be synced into a team.</a:t>
            </a:r>
          </a:p>
          <a:p>
            <a:pPr marL="742950" lvl="1" indent="-285750">
              <a:buFont typeface="Arial" panose="020B0604020202020204" pitchFamily="34" charset="0"/>
              <a:buChar char="•"/>
            </a:pPr>
            <a:r>
              <a:rPr lang="en-US" b="1" dirty="0"/>
              <a:t>Practical example:</a:t>
            </a:r>
            <a:r>
              <a:rPr lang="en-US" dirty="0"/>
              <a:t> If you map your Azure AD “DevOps Engineers” group to the GitHub team “DevOps,” adding Alice to the AD group immediately adds her to the GitHub team, and removing her from AD removes her from the team.</a:t>
            </a:r>
          </a:p>
          <a:p>
            <a:pPr>
              <a:buFont typeface="+mj-lt"/>
              <a:buNone/>
            </a:pPr>
            <a:r>
              <a:rPr lang="en-US" b="1" dirty="0"/>
              <a:t>SCIM Integration</a:t>
            </a:r>
            <a:endParaRPr lang="en-US" dirty="0"/>
          </a:p>
          <a:p>
            <a:pPr marL="742950" lvl="1" indent="-285750">
              <a:buFont typeface="Arial" panose="020B0604020202020204" pitchFamily="34" charset="0"/>
              <a:buChar char="•"/>
            </a:pPr>
            <a:r>
              <a:rPr lang="en-US" b="1" dirty="0"/>
              <a:t>What it does:</a:t>
            </a:r>
            <a:r>
              <a:rPr lang="en-US" dirty="0"/>
              <a:t> Automates </a:t>
            </a:r>
            <a:r>
              <a:rPr lang="en-US" b="1" dirty="0"/>
              <a:t>user provisioning</a:t>
            </a:r>
            <a:r>
              <a:rPr lang="en-US" dirty="0"/>
              <a:t> in GHES—creating, updating, and deprovisioning user accounts directly from your IdP using the SCIM 2.0 API. This fills the gap left by team sync, allowing new users to be onboarded automatically.</a:t>
            </a:r>
          </a:p>
          <a:p>
            <a:pPr marL="742950" lvl="1" indent="-285750">
              <a:buFont typeface="Arial" panose="020B0604020202020204" pitchFamily="34" charset="0"/>
              <a:buChar char="•"/>
            </a:pPr>
            <a:r>
              <a:rPr lang="en-US" b="1" dirty="0"/>
              <a:t>Configuration prerequisites:</a:t>
            </a:r>
            <a:r>
              <a:rPr lang="en-US" dirty="0"/>
              <a:t> You must enable </a:t>
            </a:r>
            <a:r>
              <a:rPr lang="en-US" b="1" dirty="0"/>
              <a:t>SAML SSO</a:t>
            </a:r>
            <a:r>
              <a:rPr lang="en-US" dirty="0"/>
              <a:t> and SCIM provisioning in your identity provider.</a:t>
            </a:r>
          </a:p>
          <a:p>
            <a:pPr>
              <a:buFont typeface="+mj-lt"/>
              <a:buNone/>
            </a:pPr>
            <a:r>
              <a:rPr lang="en-US" b="1" dirty="0"/>
              <a:t>Supported IdPs &amp; Requirements</a:t>
            </a:r>
            <a:endParaRPr lang="en-US" dirty="0"/>
          </a:p>
          <a:p>
            <a:pPr marL="742950" lvl="1" indent="-285750">
              <a:buFont typeface="Arial" panose="020B0604020202020204" pitchFamily="34" charset="0"/>
              <a:buChar char="•"/>
            </a:pPr>
            <a:r>
              <a:rPr lang="en-US" b="1" dirty="0"/>
              <a:t>Microsoft </a:t>
            </a:r>
            <a:r>
              <a:rPr lang="en-US" b="1" dirty="0" err="1"/>
              <a:t>Entra</a:t>
            </a:r>
            <a:r>
              <a:rPr lang="en-US" b="1" dirty="0"/>
              <a:t> ID:</a:t>
            </a:r>
            <a:r>
              <a:rPr lang="en-US" dirty="0"/>
              <a:t> Needs directory‑read permissions to sync profiles and group memberships.</a:t>
            </a:r>
          </a:p>
          <a:p>
            <a:pPr marL="742950" lvl="1" indent="-285750">
              <a:buFont typeface="Arial" panose="020B0604020202020204" pitchFamily="34" charset="0"/>
              <a:buChar char="•"/>
            </a:pPr>
            <a:r>
              <a:rPr lang="en-US" b="1" dirty="0"/>
              <a:t>Okta:</a:t>
            </a:r>
            <a:r>
              <a:rPr lang="en-US" dirty="0"/>
              <a:t> Requires SAML SSO, SCIM enabled, your tenant URL, and an SSWS token with read‑only admin scope.</a:t>
            </a:r>
          </a:p>
          <a:p>
            <a:pPr marL="742950" lvl="1" indent="-285750">
              <a:buFont typeface="Arial" panose="020B0604020202020204" pitchFamily="34" charset="0"/>
              <a:buChar char="•"/>
            </a:pPr>
            <a:endParaRPr lang="en-US" dirty="0"/>
          </a:p>
          <a:p>
            <a:r>
              <a:rPr lang="en-US" dirty="0"/>
              <a:t>By combining SCIM for account provisioning with team synchronization for group membership, you achieve a fully automated, end‑to‑end identity and access management workflow in GHES—minimizing manual steps and ensuring your GitHub teams always reflect your corporate structure.</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070121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this unit on strengthening account security in GitHub. Today, we’ll explore the advanced authentication and authorization tools you can use to safeguard your organization’s repositories—from multi‑factor authentication and SAML single sign‑on to Enterprise Managed Users and audit logging. You’ll learn not only how to configure these features, but also how to enforce them across your teams and monitor access activity for compliance and peace of mind.</a:t>
            </a:r>
          </a:p>
          <a:p>
            <a:endParaRPr lang="en-US" dirty="0"/>
          </a:p>
          <a:p>
            <a:r>
              <a:rPr lang="en-US" dirty="0"/>
              <a:t>Our learning objectives are:</a:t>
            </a:r>
          </a:p>
          <a:p>
            <a:pPr marL="228600" indent="-228600">
              <a:buFont typeface="+mj-lt"/>
              <a:buAutoNum type="arabicPeriod"/>
            </a:pPr>
            <a:r>
              <a:rPr lang="en-US" b="1" dirty="0"/>
              <a:t>Describe GitHub’s authentication and authorization framework.</a:t>
            </a:r>
            <a:endParaRPr lang="en-US" dirty="0"/>
          </a:p>
          <a:p>
            <a:pPr marL="742950" lvl="1" indent="-285750">
              <a:buFont typeface="Arial" panose="020B0604020202020204" pitchFamily="34" charset="0"/>
              <a:buChar char="•"/>
            </a:pPr>
            <a:r>
              <a:rPr lang="en-US" dirty="0"/>
              <a:t>We’ll review each method—personal access tokens, SSH keys, SAML SSO, and Enterprise Managed Users—and discuss the administrator’s role in setting policies, requiring two‑factor authentication, and ensuring only authorized users can sign in.</a:t>
            </a:r>
          </a:p>
          <a:p>
            <a:pPr marL="228600" indent="-228600">
              <a:buFont typeface="+mj-lt"/>
              <a:buAutoNum type="arabicPeriod"/>
            </a:pPr>
            <a:r>
              <a:rPr lang="en-US" b="1" dirty="0"/>
              <a:t>Manage user and team access using identity providers and built‑in tools.</a:t>
            </a:r>
            <a:endParaRPr lang="en-US" dirty="0"/>
          </a:p>
          <a:p>
            <a:pPr marL="742950" lvl="1" indent="-285750">
              <a:buFont typeface="Arial" panose="020B0604020202020204" pitchFamily="34" charset="0"/>
              <a:buChar char="•"/>
            </a:pPr>
            <a:r>
              <a:rPr lang="en-US" dirty="0"/>
              <a:t>You’ll see how to integrate SAML single sign‑on or SCIM for automated provisioning, synchronize GitHub teams with your IdP, and use GitHub’s native controls to grant or revoke access at both the user and team levels.</a:t>
            </a:r>
          </a:p>
          <a:p>
            <a:pPr marL="228600" indent="-228600">
              <a:buFont typeface="+mj-lt"/>
              <a:buAutoNum type="arabicPeriod"/>
            </a:pPr>
            <a:r>
              <a:rPr lang="en-US" b="1" dirty="0"/>
              <a:t>Explain how users access private organization resources and apply best practices to protect sensitive data.</a:t>
            </a:r>
            <a:endParaRPr lang="en-US" dirty="0"/>
          </a:p>
          <a:p>
            <a:pPr marL="742950" lvl="1" indent="-285750">
              <a:buFont typeface="Arial" panose="020B0604020202020204" pitchFamily="34" charset="0"/>
              <a:buChar char="•"/>
            </a:pPr>
            <a:r>
              <a:rPr lang="en-US" dirty="0"/>
              <a:t>Finally, we’ll cover how permissions translate into actual repository access, how to audit that access via logs and reports, and which patterns—like least‑privilege and credential rotation—help you keep your most critical information secure.</a:t>
            </a:r>
          </a:p>
          <a:p>
            <a:endParaRPr lang="en-US" dirty="0"/>
          </a:p>
          <a:p>
            <a:r>
              <a:rPr lang="en-US" dirty="0"/>
              <a:t>By the end of this session, you’ll have a clear, actionable roadmap for implementing a robust, enterprise‑grade security model in GitHub that balances strict protection with a seamless developer experience.</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518081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to turn off automated team sync—perhaps during a directory migration or troubleshooting—you can do so quickly:</a:t>
            </a:r>
          </a:p>
          <a:p>
            <a:pPr marL="228600" indent="-228600">
              <a:buFont typeface="+mj-lt"/>
              <a:buAutoNum type="arabicPeriod"/>
            </a:pPr>
            <a:endParaRPr lang="en-US" dirty="0"/>
          </a:p>
          <a:p>
            <a:pPr marL="228600" indent="-228600">
              <a:buFont typeface="+mj-lt"/>
              <a:buAutoNum type="arabicPeriod"/>
            </a:pPr>
            <a:r>
              <a:rPr lang="en-US" dirty="0"/>
              <a:t>Go to </a:t>
            </a:r>
            <a:r>
              <a:rPr lang="en-US" b="1" dirty="0"/>
              <a:t>Settings → Organization security</a:t>
            </a:r>
            <a:r>
              <a:rPr lang="en-US" dirty="0"/>
              <a:t> in your GitHub organization.</a:t>
            </a:r>
          </a:p>
          <a:p>
            <a:pPr marL="228600" indent="-228600">
              <a:buFont typeface="+mj-lt"/>
              <a:buAutoNum type="arabicPeriod"/>
            </a:pPr>
            <a:r>
              <a:rPr lang="en-US" dirty="0"/>
              <a:t>Click </a:t>
            </a:r>
            <a:r>
              <a:rPr lang="en-US" b="1" dirty="0"/>
              <a:t>Disable team synchronization</a:t>
            </a:r>
            <a:r>
              <a:rPr lang="en-US" dirty="0"/>
              <a:t>.</a:t>
            </a:r>
          </a:p>
          <a:p>
            <a:endParaRPr lang="en-US" dirty="0"/>
          </a:p>
          <a:p>
            <a:r>
              <a:rPr lang="en-US" dirty="0"/>
              <a:t>This action stops future updates from your IdP group changes, but it doesn’t remove existing members from teams. You can re‑enable sync at any time once you’re ready to resume automatic membership management.</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0261886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SCIM—System for Cross‑domain Identity Management—is the industry standard for automating user identity synchronization between your corporate directory and GitHub Enterprise Server. By implementing SCIM, you can provision new user accounts, update profile attributes, assign group memberships, and deprovision accounts—all through API calls rather than manual invites.</a:t>
            </a:r>
          </a:p>
          <a:p>
            <a:endParaRPr lang="en-US" dirty="0"/>
          </a:p>
          <a:p>
            <a:r>
              <a:rPr lang="en-US" dirty="0"/>
              <a:t>Consider an Okta integration: when you add Bob to the “Developers” group in Okta, SCIM automatically calls the GitHub API to create Bob’s account in GHES and assign him to the appropriate teams. If Bob’s role changes, his GitHub permissions update in real time; when he leaves the company, SCIM deprovisions his account entirely.</a:t>
            </a:r>
          </a:p>
          <a:p>
            <a:endParaRPr lang="en-US" dirty="0"/>
          </a:p>
          <a:p>
            <a:r>
              <a:rPr lang="en-US" dirty="0"/>
              <a:t>This full lifecycle automation ensures that your GitHub user data stays consistent with your source of truth, reduces human error, and accelerates both onboarding and offboarding at scale. In short, SCIM gives you hands‑off, reliable identity management for your entire enterprise.</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4535151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r>
              <a:rPr lang="en-US" dirty="0"/>
              <a:t>GitHub offers two primary identity‑integration methods:</a:t>
            </a:r>
          </a:p>
          <a:p>
            <a:endParaRPr lang="en-US" dirty="0"/>
          </a:p>
          <a:p>
            <a:pPr marL="171450" indent="-171450">
              <a:buFont typeface="Arial" panose="020B0604020202020204" pitchFamily="34" charset="0"/>
              <a:buChar char="•"/>
            </a:pPr>
            <a:r>
              <a:rPr lang="en-US" b="1" dirty="0"/>
              <a:t>Team Sync</a:t>
            </a:r>
            <a:r>
              <a:rPr lang="en-US" dirty="0"/>
              <a:t> focuses on syncing your existing IdP groups directly to GitHub teams. You manually map each group to a team, and any membership changes in your directory automatically update the team roster in GitHub. This is ideal when GitHub Teams are core to your workflow and you simply need to manage access by team.</a:t>
            </a:r>
          </a:p>
          <a:p>
            <a:pPr marL="171450" indent="-171450">
              <a:buFont typeface="Arial" panose="020B0604020202020204" pitchFamily="34" charset="0"/>
              <a:buChar char="•"/>
            </a:pPr>
            <a:r>
              <a:rPr lang="en-US" b="1" dirty="0"/>
              <a:t>Group SCIM</a:t>
            </a:r>
            <a:r>
              <a:rPr lang="en-US" dirty="0"/>
              <a:t> extends far beyond team membership: it automates the entire user and group lifecycle. By configuring SCIM in your IdP, you can provision, update, and deprovision both accounts and group assignments without manual steps—perfect for large organizations with high user turnover or strict IdP‑driven governance requirements.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Here’s how they differ at a glance:</a:t>
            </a:r>
          </a:p>
          <a:p>
            <a:pPr marL="171450" indent="-171450">
              <a:buFont typeface="Arial" panose="020B0604020202020204" pitchFamily="34" charset="0"/>
              <a:buChar char="•"/>
            </a:pPr>
            <a:r>
              <a:rPr lang="en-US" b="1" dirty="0"/>
              <a:t>Setup:</a:t>
            </a:r>
            <a:r>
              <a:rPr lang="en-US" dirty="0"/>
              <a:t> Team Sync uses manual group‑to‑team mapping, whereas Group SCIM is configured once via your IdP’s SCIM settings.</a:t>
            </a:r>
          </a:p>
          <a:p>
            <a:pPr marL="171450" indent="-171450">
              <a:buFont typeface="Arial" panose="020B0604020202020204" pitchFamily="34" charset="0"/>
              <a:buChar char="•"/>
            </a:pPr>
            <a:r>
              <a:rPr lang="en-US" b="1" dirty="0"/>
              <a:t>Automation:</a:t>
            </a:r>
            <a:r>
              <a:rPr lang="en-US" dirty="0"/>
              <a:t> Team Sync only syncs memberships; SCIM handles full user and group provisioning.</a:t>
            </a:r>
          </a:p>
          <a:p>
            <a:pPr marL="171450" indent="-171450">
              <a:buFont typeface="Arial" panose="020B0604020202020204" pitchFamily="34" charset="0"/>
              <a:buChar char="•"/>
            </a:pPr>
            <a:r>
              <a:rPr lang="en-US" b="1" dirty="0"/>
              <a:t>Deprovisioning:</a:t>
            </a:r>
            <a:r>
              <a:rPr lang="en-US" dirty="0"/>
              <a:t> Team membership removal depends on your IdP group for Team Sync, but SCIM automatically removes accounts and group assignments.</a:t>
            </a:r>
          </a:p>
          <a:p>
            <a:pPr marL="171450" indent="-171450">
              <a:buFont typeface="Arial" panose="020B0604020202020204" pitchFamily="34" charset="0"/>
              <a:buChar char="•"/>
            </a:pPr>
            <a:r>
              <a:rPr lang="en-US" b="1" dirty="0"/>
              <a:t>Identity Model:</a:t>
            </a:r>
            <a:r>
              <a:rPr lang="en-US" dirty="0"/>
              <a:t> Team Sync works with classic GitHub accounts, while Group SCIM pairs with Enterprise Managed Users for true enterprise‑scoped identities.</a:t>
            </a:r>
          </a:p>
          <a:p>
            <a:pPr marL="171450" indent="-171450">
              <a:buFont typeface="Arial" panose="020B0604020202020204" pitchFamily="34" charset="0"/>
              <a:buChar char="•"/>
            </a:pPr>
            <a:r>
              <a:rPr lang="en-US" b="1" dirty="0"/>
              <a:t>Choosing the Right Approach:</a:t>
            </a:r>
            <a:endParaRPr lang="en-US" dirty="0"/>
          </a:p>
          <a:p>
            <a:pPr marL="171450" indent="-171450">
              <a:buFont typeface="Arial" panose="020B0604020202020204" pitchFamily="34" charset="0"/>
              <a:buChar char="•"/>
            </a:pPr>
            <a:r>
              <a:rPr lang="en-US" b="1" dirty="0"/>
              <a:t>Choose Team Sync</a:t>
            </a:r>
            <a:r>
              <a:rPr lang="en-US" dirty="0"/>
              <a:t> if your goal is simply to keep GitHub Teams populated from your IdP and GitHub Teams are central to how you organize work.</a:t>
            </a:r>
          </a:p>
          <a:p>
            <a:pPr marL="171450" indent="-171450">
              <a:buFont typeface="Arial" panose="020B0604020202020204" pitchFamily="34" charset="0"/>
              <a:buChar char="•"/>
            </a:pPr>
            <a:r>
              <a:rPr lang="en-US" b="1" dirty="0"/>
              <a:t>Choose Group SCIM</a:t>
            </a:r>
            <a:r>
              <a:rPr lang="en-US" dirty="0"/>
              <a:t> if you need end‑to‑end automation of user lifecycles, from onboarding through offboarding, and require unified, IdP‑based governance across your enterprise.</a:t>
            </a:r>
          </a:p>
          <a:p>
            <a:pPr algn="l"/>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5/13/2025 8:08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7647520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r>
              <a:rPr lang="en-US" dirty="0"/>
              <a:t>When you enable Team Sync, it relies on your GitHub teams mirroring directory groups, but there are hard limits to keep performance optimal. Each team can contain up to </a:t>
            </a:r>
            <a:r>
              <a:rPr lang="en-US" b="1" dirty="0"/>
              <a:t>5,000 members</a:t>
            </a:r>
            <a:r>
              <a:rPr lang="en-US" dirty="0"/>
              <a:t>, and an organization can have up to </a:t>
            </a:r>
            <a:r>
              <a:rPr lang="en-US" b="1" dirty="0"/>
              <a:t>10,000 total members</a:t>
            </a:r>
            <a:r>
              <a:rPr lang="en-US" dirty="0"/>
              <a:t>. Additionally, you can create up to </a:t>
            </a:r>
            <a:r>
              <a:rPr lang="en-US" b="1" dirty="0"/>
              <a:t>1,500 teams</a:t>
            </a:r>
            <a:r>
              <a:rPr lang="en-US" dirty="0"/>
              <a:t> per organization.</a:t>
            </a:r>
          </a:p>
          <a:p>
            <a:endParaRPr lang="en-US" dirty="0"/>
          </a:p>
          <a:p>
            <a:r>
              <a:rPr lang="en-US" dirty="0"/>
              <a:t>If you exceed these thresholds, you may experience slow syncs, timeouts, or even failures to update memberships. For very large enterprises, consider partitioning your user base across multiple organizations or combining Team Sync with SCIM‑based provisioning to distribute load and maintain reliability. Always monitor your team and org sizes, and plan your identity‑management strategy to stay within these limits for a smooth, performant experience.</a:t>
            </a:r>
          </a:p>
          <a:p>
            <a:pPr algn="l"/>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5/13/2025 8:08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2540205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now explored GitHub’s enterprise authentication and access‑management features—from SAML SSO and 2FA to SCIM provisioning and Team Sync. It’s time to put that knowledge into practice with a short knowledge check. </a:t>
            </a:r>
          </a:p>
          <a:p>
            <a:endParaRPr lang="en-US" dirty="0"/>
          </a:p>
          <a:p>
            <a:r>
              <a:rPr lang="en-US" dirty="0"/>
              <a:t>Over the next few questions, you’ll review key concepts like enforcing SAML SSO scopes, choosing between Team Sync and SCIM, and understanding audit‑log use cases. </a:t>
            </a:r>
          </a:p>
          <a:p>
            <a:endParaRPr lang="en-US" dirty="0"/>
          </a:p>
          <a:p>
            <a:r>
              <a:rPr lang="en-US" dirty="0"/>
              <a:t>Take a moment to consider each scenario carefully, and select the best answer based on what you’ve learned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2137452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r>
              <a:rPr lang="en-US" sz="6000" b="1" dirty="0"/>
              <a:t>1. What type of user authentication is used to verify a user identity against a known identity provider?</a:t>
            </a:r>
          </a:p>
          <a:p>
            <a:br>
              <a:rPr lang="en-US" sz="6000" dirty="0"/>
            </a:br>
            <a:r>
              <a:rPr lang="en-US" sz="6000" dirty="0"/>
              <a:t>a. </a:t>
            </a:r>
            <a:r>
              <a:rPr lang="en-US" sz="6000" b="1" dirty="0"/>
              <a:t>Two‑factor authentication (2FA)</a:t>
            </a:r>
            <a:endParaRPr lang="en-US" sz="6000" dirty="0"/>
          </a:p>
          <a:p>
            <a:pPr>
              <a:buFont typeface="Arial" panose="020B0604020202020204" pitchFamily="34" charset="0"/>
              <a:buNone/>
            </a:pPr>
            <a:r>
              <a:rPr lang="en-US" sz="6000" i="1" dirty="0"/>
              <a:t>Explanation:</a:t>
            </a:r>
            <a:r>
              <a:rPr lang="en-US" sz="6000" dirty="0"/>
              <a:t> 2FA adds an extra verification step to a login, but it doesn’t itself authenticate you against an external identity provider.</a:t>
            </a:r>
          </a:p>
          <a:p>
            <a:pPr>
              <a:buFont typeface="Arial" panose="020B0604020202020204" pitchFamily="34" charset="0"/>
              <a:buNone/>
            </a:pPr>
            <a:endParaRPr lang="en-US" sz="6000" dirty="0"/>
          </a:p>
          <a:p>
            <a:r>
              <a:rPr lang="en-US" sz="6000" dirty="0"/>
              <a:t>b. </a:t>
            </a:r>
            <a:r>
              <a:rPr lang="en-US" sz="6000" b="1" dirty="0"/>
              <a:t>Time‑based One‑time Password (TOTP)</a:t>
            </a:r>
            <a:endParaRPr lang="en-US" sz="6000" dirty="0"/>
          </a:p>
          <a:p>
            <a:pPr>
              <a:buFont typeface="Arial" panose="020B0604020202020204" pitchFamily="34" charset="0"/>
              <a:buNone/>
            </a:pPr>
            <a:r>
              <a:rPr lang="en-US" sz="6000" i="1" dirty="0"/>
              <a:t>Explanation:</a:t>
            </a:r>
            <a:r>
              <a:rPr lang="en-US" sz="6000" dirty="0"/>
              <a:t> TOTP is a method for generating one‑time codes as a second factor, not a protocol for verifying your identity with an IdP.</a:t>
            </a:r>
          </a:p>
          <a:p>
            <a:pPr>
              <a:buFont typeface="Arial" panose="020B0604020202020204" pitchFamily="34" charset="0"/>
              <a:buNone/>
            </a:pPr>
            <a:endParaRPr lang="en-US" sz="6000" dirty="0"/>
          </a:p>
          <a:p>
            <a:pPr marL="0" indent="0">
              <a:buFont typeface="Arial" panose="020B0604020202020204" pitchFamily="34" charset="0"/>
              <a:buNone/>
            </a:pPr>
            <a:r>
              <a:rPr lang="en-US" sz="6000" dirty="0"/>
              <a:t>c. </a:t>
            </a:r>
            <a:r>
              <a:rPr lang="en-US" sz="6000" b="1" dirty="0"/>
              <a:t>SAML Single Sign‑on (SAML SSO)</a:t>
            </a:r>
            <a:endParaRPr lang="en-US" sz="6000" dirty="0"/>
          </a:p>
          <a:p>
            <a:pPr>
              <a:buFont typeface="Arial" panose="020B0604020202020204" pitchFamily="34" charset="0"/>
              <a:buNone/>
            </a:pPr>
            <a:r>
              <a:rPr lang="en-US" sz="6000" i="1" dirty="0"/>
              <a:t>Explanation:</a:t>
            </a:r>
            <a:r>
              <a:rPr lang="en-US" sz="6000" dirty="0"/>
              <a:t> SAML SSO is the protocol that redirects authentication to a trusted identity provider and verifies the user’s identity before granting access to GitHub.</a:t>
            </a:r>
          </a:p>
          <a:p>
            <a:pPr>
              <a:buFont typeface="Arial" panose="020B0604020202020204" pitchFamily="34" charset="0"/>
              <a:buNone/>
            </a:pPr>
            <a:endParaRPr lang="en-US" sz="6000" dirty="0"/>
          </a:p>
          <a:p>
            <a:r>
              <a:rPr lang="en-US" sz="6000" dirty="0"/>
              <a:t>d. </a:t>
            </a:r>
            <a:r>
              <a:rPr lang="en-US" sz="6000" b="1" dirty="0"/>
              <a:t>Short Message Service (SMS)</a:t>
            </a:r>
            <a:endParaRPr lang="en-US" sz="6000" dirty="0"/>
          </a:p>
          <a:p>
            <a:pPr>
              <a:buFont typeface="Arial" panose="020B0604020202020204" pitchFamily="34" charset="0"/>
              <a:buNone/>
            </a:pPr>
            <a:r>
              <a:rPr lang="en-US" sz="6000" i="1" dirty="0"/>
              <a:t>Explanation:</a:t>
            </a:r>
            <a:r>
              <a:rPr lang="en-US" sz="6000" dirty="0"/>
              <a:t> SMS delivers one‑time codes as a second factor, but it does not involve an external identity provider for primary authentication.</a:t>
            </a:r>
          </a:p>
          <a:p>
            <a:pPr>
              <a:buFont typeface="Arial" panose="020B0604020202020204" pitchFamily="34" charset="0"/>
              <a:buNone/>
            </a:pPr>
            <a:endParaRPr lang="en-US" sz="6000" dirty="0"/>
          </a:p>
          <a:p>
            <a:r>
              <a:rPr lang="en-US" sz="6000" b="1" dirty="0"/>
              <a:t>Correct answer: c</a:t>
            </a:r>
            <a:endParaRPr lang="en-US" sz="6000" dirty="0"/>
          </a:p>
          <a:p>
            <a:pPr algn="l"/>
            <a:endParaRPr lang="en-US" sz="4400"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5/13/2025 8:08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133434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r>
              <a:rPr lang="en-US" sz="6000" b="1" dirty="0"/>
              <a:t>Which installation permission do you need for Microsoft </a:t>
            </a:r>
            <a:r>
              <a:rPr lang="en-US" sz="6000" b="1" dirty="0" err="1"/>
              <a:t>Entra</a:t>
            </a:r>
            <a:r>
              <a:rPr lang="en-US" sz="6000" b="1" dirty="0"/>
              <a:t> ID team synchronization?</a:t>
            </a:r>
          </a:p>
          <a:p>
            <a:endParaRPr lang="en-US" sz="6000" dirty="0"/>
          </a:p>
          <a:p>
            <a:r>
              <a:rPr lang="en-US" sz="6000" dirty="0"/>
              <a:t>a. </a:t>
            </a:r>
            <a:r>
              <a:rPr lang="en-US" sz="6000" b="1" dirty="0"/>
              <a:t>Provide the tenant URL</a:t>
            </a:r>
            <a:endParaRPr lang="en-US" sz="6000" dirty="0"/>
          </a:p>
          <a:p>
            <a:pPr>
              <a:buFont typeface="Arial" panose="020B0604020202020204" pitchFamily="34" charset="0"/>
              <a:buNone/>
            </a:pPr>
            <a:r>
              <a:rPr lang="en-US" sz="6000" i="1" dirty="0"/>
              <a:t>Explanation:</a:t>
            </a:r>
            <a:r>
              <a:rPr lang="en-US" sz="6000" dirty="0"/>
              <a:t> While you’ll supply your tenant’s endpoint when configuring SCIM, this isn’t a permission—just a configuration detail.</a:t>
            </a:r>
          </a:p>
          <a:p>
            <a:pPr>
              <a:buFont typeface="Arial" panose="020B0604020202020204" pitchFamily="34" charset="0"/>
              <a:buNone/>
            </a:pPr>
            <a:endParaRPr lang="en-US" sz="6000" dirty="0"/>
          </a:p>
          <a:p>
            <a:r>
              <a:rPr lang="en-US" sz="6000" dirty="0"/>
              <a:t>b. </a:t>
            </a:r>
            <a:r>
              <a:rPr lang="en-US" sz="6000" b="1" dirty="0"/>
              <a:t>Read all users’ full profiles</a:t>
            </a:r>
            <a:endParaRPr lang="en-US" sz="6000" dirty="0"/>
          </a:p>
          <a:p>
            <a:pPr>
              <a:buFont typeface="Arial" panose="020B0604020202020204" pitchFamily="34" charset="0"/>
              <a:buNone/>
            </a:pPr>
            <a:r>
              <a:rPr lang="en-US" sz="6000" i="1" dirty="0"/>
              <a:t>Explanation:</a:t>
            </a:r>
            <a:r>
              <a:rPr lang="en-US" sz="6000" dirty="0"/>
              <a:t> Correct. The Microsoft </a:t>
            </a:r>
            <a:r>
              <a:rPr lang="en-US" sz="6000" dirty="0" err="1"/>
              <a:t>Entra</a:t>
            </a:r>
            <a:r>
              <a:rPr lang="en-US" sz="6000" dirty="0"/>
              <a:t> ID integration requires Directory Read permissions (e.g., </a:t>
            </a:r>
            <a:r>
              <a:rPr lang="en-US" sz="6000" dirty="0" err="1"/>
              <a:t>User.Read.All</a:t>
            </a:r>
            <a:r>
              <a:rPr lang="en-US" sz="6000" dirty="0"/>
              <a:t>) so GitHub can query group membership and user attributes.</a:t>
            </a:r>
          </a:p>
          <a:p>
            <a:pPr>
              <a:buFont typeface="Arial" panose="020B0604020202020204" pitchFamily="34" charset="0"/>
              <a:buNone/>
            </a:pPr>
            <a:endParaRPr lang="en-US" sz="6000" dirty="0"/>
          </a:p>
          <a:p>
            <a:r>
              <a:rPr lang="en-US" sz="6000" dirty="0"/>
              <a:t>c. </a:t>
            </a:r>
            <a:r>
              <a:rPr lang="en-US" sz="6000" b="1" dirty="0"/>
              <a:t>Generate a valid Single Sign‑On for Web Systems (SSWS) token</a:t>
            </a:r>
            <a:endParaRPr lang="en-US" sz="6000" dirty="0"/>
          </a:p>
          <a:p>
            <a:pPr>
              <a:buFont typeface="Arial" panose="020B0604020202020204" pitchFamily="34" charset="0"/>
              <a:buNone/>
            </a:pPr>
            <a:r>
              <a:rPr lang="en-US" sz="6000" i="1" dirty="0"/>
              <a:t>Explanation:</a:t>
            </a:r>
            <a:r>
              <a:rPr lang="en-US" sz="6000" dirty="0"/>
              <a:t> The SSWS token is specific to Okta’s SCIM integration, not Microsoft </a:t>
            </a:r>
            <a:r>
              <a:rPr lang="en-US" sz="6000" dirty="0" err="1"/>
              <a:t>Entra</a:t>
            </a:r>
            <a:r>
              <a:rPr lang="en-US" sz="6000" dirty="0"/>
              <a:t> ID.</a:t>
            </a:r>
          </a:p>
          <a:p>
            <a:pPr>
              <a:buFont typeface="Arial" panose="020B0604020202020204" pitchFamily="34" charset="0"/>
              <a:buNone/>
            </a:pPr>
            <a:endParaRPr lang="en-US" sz="6000" dirty="0"/>
          </a:p>
          <a:p>
            <a:r>
              <a:rPr lang="en-US" sz="6000" dirty="0"/>
              <a:t>d. </a:t>
            </a:r>
            <a:r>
              <a:rPr lang="en-US" sz="6000" b="1" dirty="0"/>
              <a:t>Enable SAML Single Sign‑on (SSO)</a:t>
            </a:r>
            <a:endParaRPr lang="en-US" sz="6000" dirty="0"/>
          </a:p>
          <a:p>
            <a:pPr>
              <a:buFont typeface="Arial" panose="020B0604020202020204" pitchFamily="34" charset="0"/>
              <a:buNone/>
            </a:pPr>
            <a:r>
              <a:rPr lang="en-US" sz="6000" i="1" dirty="0"/>
              <a:t>Explanation:</a:t>
            </a:r>
            <a:r>
              <a:rPr lang="en-US" sz="6000" dirty="0"/>
              <a:t> SAML SSO is a prerequisite for team sync, but it’s a configuration step, not an IdP permission.</a:t>
            </a:r>
          </a:p>
          <a:p>
            <a:pPr>
              <a:buFont typeface="Arial" panose="020B0604020202020204" pitchFamily="34" charset="0"/>
              <a:buNone/>
            </a:pPr>
            <a:endParaRPr lang="en-US" sz="6000" dirty="0"/>
          </a:p>
          <a:p>
            <a:r>
              <a:rPr lang="en-US" sz="6000" b="1" dirty="0"/>
              <a:t>Correct answer: b</a:t>
            </a:r>
            <a:r>
              <a:rPr lang="en-US" sz="6000" dirty="0"/>
              <a:t> Read all users’ full profiles.</a:t>
            </a:r>
          </a:p>
          <a:p>
            <a:pPr algn="l"/>
            <a:endParaRPr lang="en-US" sz="4400"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5/13/2025 8:08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6112051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pPr algn="l"/>
            <a:r>
              <a:rPr lang="en-US" sz="6000" b="1" i="0" dirty="0">
                <a:solidFill>
                  <a:srgbClr val="161616"/>
                </a:solidFill>
                <a:effectLst/>
                <a:highlight>
                  <a:srgbClr val="FFFFFF"/>
                </a:highlight>
                <a:latin typeface="Segoe UI" panose="020B0502040204020203" pitchFamily="34" charset="0"/>
              </a:rPr>
              <a:t>Where does a user authenticate after enabling SAML Single sign-on?</a:t>
            </a:r>
          </a:p>
          <a:p>
            <a:br>
              <a:rPr lang="en-US" sz="6000" dirty="0"/>
            </a:br>
            <a:r>
              <a:rPr lang="en-US" sz="6000" dirty="0"/>
              <a:t>a. </a:t>
            </a:r>
            <a:r>
              <a:rPr lang="en-US" sz="6000" b="1" dirty="0"/>
              <a:t>With a GitHub login</a:t>
            </a:r>
            <a:endParaRPr lang="en-US" sz="6000" dirty="0"/>
          </a:p>
          <a:p>
            <a:r>
              <a:rPr lang="en-US" sz="6000" i="1" dirty="0"/>
              <a:t>Explanation:</a:t>
            </a:r>
            <a:r>
              <a:rPr lang="en-US" sz="6000" dirty="0"/>
              <a:t> After SAML SSO is enforced, users no longer enter a separate GitHub username/password—they’re redirected away from GitHub for primary authentication.</a:t>
            </a:r>
          </a:p>
          <a:p>
            <a:endParaRPr lang="en-US" sz="6000" dirty="0"/>
          </a:p>
          <a:p>
            <a:r>
              <a:rPr lang="en-US" sz="6000" dirty="0"/>
              <a:t>b. </a:t>
            </a:r>
            <a:r>
              <a:rPr lang="en-US" sz="6000" b="1" dirty="0"/>
              <a:t>With the organization credentials</a:t>
            </a:r>
            <a:endParaRPr lang="en-US" sz="6000" dirty="0"/>
          </a:p>
          <a:p>
            <a:r>
              <a:rPr lang="en-US" sz="6000" i="1" dirty="0"/>
              <a:t>Explanation:</a:t>
            </a:r>
            <a:r>
              <a:rPr lang="en-US" sz="6000" dirty="0"/>
              <a:t> “Organization credentials” on GitHub still rely on identities managed by an external IdP under SAML SSO; there isn’t a separate org‑specific login prompt.</a:t>
            </a:r>
          </a:p>
          <a:p>
            <a:endParaRPr lang="en-US" sz="6000" dirty="0"/>
          </a:p>
          <a:p>
            <a:r>
              <a:rPr lang="en-US" sz="6000" dirty="0"/>
              <a:t>c. </a:t>
            </a:r>
            <a:r>
              <a:rPr lang="en-US" sz="6000" b="1" dirty="0"/>
              <a:t>With the Identity Provider (IdP)</a:t>
            </a:r>
            <a:endParaRPr lang="en-US" sz="6000" dirty="0"/>
          </a:p>
          <a:p>
            <a:r>
              <a:rPr lang="en-US" sz="6000" i="1" dirty="0"/>
              <a:t>Explanation:</a:t>
            </a:r>
            <a:r>
              <a:rPr lang="en-US" sz="6000" dirty="0"/>
              <a:t> SAML SSO redirects users to your corporate IdP (e.g., Okta, Azure AD) to verify their identity before granting access to GitHub resources.</a:t>
            </a:r>
          </a:p>
          <a:p>
            <a:endParaRPr lang="en-US" sz="6000" dirty="0"/>
          </a:p>
          <a:p>
            <a:r>
              <a:rPr lang="en-US" sz="6000" b="1" dirty="0"/>
              <a:t>Correct answer: c</a:t>
            </a:r>
          </a:p>
          <a:p>
            <a:endParaRPr lang="en-US" sz="6000" dirty="0"/>
          </a:p>
          <a:p>
            <a:pPr algn="l"/>
            <a:endParaRPr lang="en-US" sz="4400"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5/13/2025 8:08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529127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r>
              <a:rPr lang="en-US" sz="6000" b="1" dirty="0"/>
              <a:t>What two‑factor authentication method supports the secure backup of your authentication codes in the cloud?</a:t>
            </a:r>
          </a:p>
          <a:p>
            <a:br>
              <a:rPr lang="en-US" sz="6000" dirty="0"/>
            </a:br>
            <a:r>
              <a:rPr lang="en-US" sz="6000" dirty="0"/>
              <a:t>a. </a:t>
            </a:r>
            <a:r>
              <a:rPr lang="en-US" sz="6000" b="1" dirty="0"/>
              <a:t>Time‑based One‑time Password (TOTP)</a:t>
            </a:r>
            <a:endParaRPr lang="en-US" sz="6000" dirty="0"/>
          </a:p>
          <a:p>
            <a:r>
              <a:rPr lang="en-US" sz="6000" i="1" dirty="0"/>
              <a:t>Explanation:</a:t>
            </a:r>
            <a:r>
              <a:rPr lang="en-US" sz="6000" dirty="0"/>
              <a:t> Many TOTP authenticator apps—like </a:t>
            </a:r>
            <a:r>
              <a:rPr lang="en-US" sz="6000" dirty="0" err="1"/>
              <a:t>Authy</a:t>
            </a:r>
            <a:r>
              <a:rPr lang="en-US" sz="6000" dirty="0"/>
              <a:t>—offer encrypted cloud backup of your shared secrets, so you can recover your codes across devices.</a:t>
            </a:r>
          </a:p>
          <a:p>
            <a:endParaRPr lang="en-US" sz="6000" dirty="0"/>
          </a:p>
          <a:p>
            <a:r>
              <a:rPr lang="en-US" sz="6000" dirty="0"/>
              <a:t>b. </a:t>
            </a:r>
            <a:r>
              <a:rPr lang="en-US" sz="6000" b="1" dirty="0"/>
              <a:t>Short Message Service (SMS)</a:t>
            </a:r>
            <a:endParaRPr lang="en-US" sz="6000" dirty="0"/>
          </a:p>
          <a:p>
            <a:r>
              <a:rPr lang="en-US" sz="6000" i="1" dirty="0"/>
              <a:t>Explanation:</a:t>
            </a:r>
            <a:r>
              <a:rPr lang="en-US" sz="6000" dirty="0"/>
              <a:t> SMS delivers one‑time codes via text messages but does not provide a backed‑up, recoverable code store.</a:t>
            </a:r>
          </a:p>
          <a:p>
            <a:endParaRPr lang="en-US" sz="6000" dirty="0"/>
          </a:p>
          <a:p>
            <a:r>
              <a:rPr lang="en-US" sz="6000" dirty="0"/>
              <a:t>c. </a:t>
            </a:r>
            <a:r>
              <a:rPr lang="en-US" sz="6000" b="1" dirty="0"/>
              <a:t>Security Key</a:t>
            </a:r>
            <a:endParaRPr lang="en-US" sz="6000" dirty="0"/>
          </a:p>
          <a:p>
            <a:r>
              <a:rPr lang="en-US" sz="6000" i="1" dirty="0"/>
              <a:t>Explanation:</a:t>
            </a:r>
            <a:r>
              <a:rPr lang="en-US" sz="6000" dirty="0"/>
              <a:t> Security keys store credentials locally on a hardware device and don’t support cloud backup of secrets.</a:t>
            </a:r>
          </a:p>
          <a:p>
            <a:endParaRPr lang="en-US" sz="6000" dirty="0"/>
          </a:p>
          <a:p>
            <a:r>
              <a:rPr lang="en-US" sz="6000" b="1" dirty="0"/>
              <a:t>Correct answer: a</a:t>
            </a:r>
            <a:endParaRPr lang="en-US" sz="6000" dirty="0"/>
          </a:p>
          <a:p>
            <a:pPr algn="l"/>
            <a:endParaRPr lang="en-US" sz="4400"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5/13/2025 8:08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503679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you saw how to balance seamless developer access with robust security controls in your GitHub Enterprise environment. We began by comparing single‑factor username/password logins to stronger methods—</a:t>
            </a:r>
            <a:r>
              <a:rPr lang="en-US" b="1" dirty="0"/>
              <a:t>SAML SSO</a:t>
            </a:r>
            <a:r>
              <a:rPr lang="en-US" dirty="0"/>
              <a:t> for centralized, IdP‑backed authentication, and </a:t>
            </a:r>
            <a:r>
              <a:rPr lang="en-US" b="1" dirty="0"/>
              <a:t>2FA</a:t>
            </a:r>
            <a:r>
              <a:rPr lang="en-US" dirty="0"/>
              <a:t> (via TOTP, SMS, or security keys) to add a critical second factor.</a:t>
            </a:r>
          </a:p>
          <a:p>
            <a:endParaRPr lang="en-US" dirty="0"/>
          </a:p>
          <a:p>
            <a:r>
              <a:rPr lang="en-US" dirty="0"/>
              <a:t>Next, we covered </a:t>
            </a:r>
            <a:r>
              <a:rPr lang="en-US" b="1" dirty="0"/>
              <a:t>identity provider integrations</a:t>
            </a:r>
            <a:r>
              <a:rPr lang="en-US" dirty="0"/>
              <a:t>:</a:t>
            </a:r>
          </a:p>
          <a:p>
            <a:pPr marL="171450" indent="-171450">
              <a:buFont typeface="Arial" panose="020B0604020202020204" pitchFamily="34" charset="0"/>
              <a:buChar char="•"/>
            </a:pPr>
            <a:r>
              <a:rPr lang="en-US" b="1" dirty="0"/>
              <a:t>Team Sync</a:t>
            </a:r>
            <a:r>
              <a:rPr lang="en-US" dirty="0"/>
              <a:t> to mirror your IdP groups directly into GitHub teams, and</a:t>
            </a:r>
          </a:p>
          <a:p>
            <a:pPr marL="171450" indent="-171450">
              <a:buFont typeface="Arial" panose="020B0604020202020204" pitchFamily="34" charset="0"/>
              <a:buChar char="•"/>
            </a:pPr>
            <a:r>
              <a:rPr lang="en-US" b="1" dirty="0"/>
              <a:t>SCIM</a:t>
            </a:r>
            <a:r>
              <a:rPr lang="en-US" dirty="0"/>
              <a:t> for full user and group provisioning, onboarding, updates, and deprovisioning at scale.</a:t>
            </a:r>
          </a:p>
          <a:p>
            <a:endParaRPr lang="en-US" dirty="0"/>
          </a:p>
          <a:p>
            <a:r>
              <a:rPr lang="en-US" dirty="0"/>
              <a:t>You learned which major IdPs GitHub supports out of the box, as well as how to build custom SCIM connections if needed. We also reviewed how to enforce and audit these settings—using the People tab, organization Security settings, and the Audit Log APIs—to verify compliance and track access events.</a:t>
            </a:r>
          </a:p>
          <a:p>
            <a:r>
              <a:rPr lang="en-US" dirty="0"/>
              <a:t>Finally, we examined how these tools combine to create a secure, automated lifecycle: strong authentication gates, least‑privilege authorization, automated team membership, and comprehensive audit trails. </a:t>
            </a:r>
          </a:p>
          <a:p>
            <a:endParaRPr lang="en-US" dirty="0"/>
          </a:p>
          <a:p>
            <a:r>
              <a:rPr lang="en-US" dirty="0"/>
              <a:t>By implementing SAML SSO, enforcing 2FA, leveraging SCIM and Team Sync, and monitoring via audit logs, you can ensure that only the right users have access, that their permissions stay up to date, and that any changes are fully traceable.</a:t>
            </a:r>
          </a:p>
          <a:p>
            <a:endParaRPr lang="en-US" dirty="0"/>
          </a:p>
          <a:p>
            <a:r>
              <a:rPr lang="en-US" dirty="0"/>
              <a:t>Use these practices to build a GitHub environment that’s both developer‑friendly and enterprise‑secure—protecting your code, your data, and your organization from credential‑related threats.”</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808809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Authentication is truly the front door to your enterprise’s development ecosystem. It’s the very first check every user must pass before they can interact with code, issues, pull requests, or any other resource in GitHub. If that front door is weak, an attacker could walk right in—and that’s why we need to go beyond simple usernames and passwords.</a:t>
            </a:r>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939862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b="1" dirty="0"/>
              <a:t>Passkeys &amp; </a:t>
            </a:r>
            <a:r>
              <a:rPr lang="en-US" b="1" dirty="0" err="1"/>
              <a:t>WebAuthn</a:t>
            </a:r>
            <a:r>
              <a:rPr lang="en-US" b="1" dirty="0"/>
              <a:t> </a:t>
            </a:r>
            <a:endParaRPr lang="en-US" dirty="0"/>
          </a:p>
          <a:p>
            <a:r>
              <a:rPr lang="en-US" dirty="0"/>
              <a:t>GitHub supports </a:t>
            </a:r>
            <a:r>
              <a:rPr lang="en-US" b="1" dirty="0"/>
              <a:t>modern, phishing-resistant authentication methods</a:t>
            </a:r>
            <a:r>
              <a:rPr lang="en-US" dirty="0"/>
              <a:t>, including:</a:t>
            </a:r>
          </a:p>
          <a:p>
            <a:pPr marL="171450" indent="-171450">
              <a:buFont typeface="Arial" panose="020B0604020202020204" pitchFamily="34" charset="0"/>
              <a:buChar char="•"/>
            </a:pPr>
            <a:r>
              <a:rPr lang="en-US" b="1" dirty="0"/>
              <a:t>Passkeys</a:t>
            </a:r>
            <a:r>
              <a:rPr lang="en-US" dirty="0"/>
              <a:t>: These replace passwords with </a:t>
            </a:r>
            <a:r>
              <a:rPr lang="en-US" b="1" dirty="0"/>
              <a:t>device-based credentials</a:t>
            </a:r>
            <a:r>
              <a:rPr lang="en-US" dirty="0"/>
              <a:t>, such as Face ID, Touch ID, or PINs tied to your device.</a:t>
            </a:r>
          </a:p>
          <a:p>
            <a:pPr marL="171450" indent="-171450">
              <a:buFont typeface="Arial" panose="020B0604020202020204" pitchFamily="34" charset="0"/>
              <a:buChar char="•"/>
            </a:pPr>
            <a:r>
              <a:rPr lang="en-US" b="1" dirty="0" err="1"/>
              <a:t>WebAuthn</a:t>
            </a:r>
            <a:r>
              <a:rPr lang="en-US" dirty="0"/>
              <a:t>: Enables </a:t>
            </a:r>
            <a:r>
              <a:rPr lang="en-US" b="1" dirty="0"/>
              <a:t>biometric authentication or physical security keys</a:t>
            </a:r>
            <a:r>
              <a:rPr lang="en-US" dirty="0"/>
              <a:t> (like YubiKey), offering a high level of protection against account takeovers.</a:t>
            </a:r>
          </a:p>
          <a:p>
            <a:endParaRPr lang="en-US" dirty="0"/>
          </a:p>
          <a:p>
            <a:r>
              <a:rPr lang="en-US" dirty="0"/>
              <a:t>These tools </a:t>
            </a:r>
            <a:r>
              <a:rPr lang="en-US" b="1" dirty="0"/>
              <a:t>reduce reliance on traditional passwords</a:t>
            </a:r>
            <a:r>
              <a:rPr lang="en-US" dirty="0"/>
              <a:t> and significantly lower the risk of phishing attacks or password leaks.</a:t>
            </a:r>
          </a:p>
          <a:p>
            <a:endParaRPr lang="en-US" dirty="0"/>
          </a:p>
          <a:p>
            <a:r>
              <a:rPr lang="en-US" b="1" dirty="0"/>
              <a:t>GitHub Mobile for Authentication </a:t>
            </a:r>
          </a:p>
          <a:p>
            <a:r>
              <a:rPr lang="en-US" dirty="0"/>
              <a:t>GitHub Mobile can be used as a </a:t>
            </a:r>
            <a:r>
              <a:rPr lang="en-US" b="1" dirty="0"/>
              <a:t>second authentication factor</a:t>
            </a:r>
            <a:r>
              <a:rPr lang="en-US" dirty="0"/>
              <a:t>, providing </a:t>
            </a:r>
            <a:r>
              <a:rPr lang="en-US" b="1" dirty="0"/>
              <a:t>push notifications</a:t>
            </a:r>
            <a:r>
              <a:rPr lang="en-US" dirty="0"/>
              <a:t> to confirm login attempts. It’s a convenient, secure method for users who prefer </a:t>
            </a:r>
            <a:r>
              <a:rPr lang="en-US" b="1" dirty="0"/>
              <a:t>mobile-based 2FA</a:t>
            </a:r>
            <a:r>
              <a:rPr lang="en-US" dirty="0"/>
              <a:t> over SMS or apps like Authenticator.</a:t>
            </a:r>
          </a:p>
          <a:p>
            <a:endParaRPr lang="en-US" b="1" dirty="0"/>
          </a:p>
          <a:p>
            <a:r>
              <a:rPr lang="en-US" b="1" dirty="0"/>
              <a:t>OAuth App &amp; GitHub App Authentication </a:t>
            </a:r>
          </a:p>
          <a:p>
            <a:r>
              <a:rPr lang="en-US" dirty="0"/>
              <a:t>There are two primary app models for integration:</a:t>
            </a:r>
          </a:p>
          <a:p>
            <a:pPr marL="171450" indent="-171450">
              <a:buFont typeface="Arial" panose="020B0604020202020204" pitchFamily="34" charset="0"/>
              <a:buChar char="•"/>
            </a:pPr>
            <a:r>
              <a:rPr lang="en-US" b="1" dirty="0"/>
              <a:t>OAuth Apps</a:t>
            </a:r>
            <a:r>
              <a:rPr lang="en-US" dirty="0"/>
              <a:t> use GitHub’s </a:t>
            </a:r>
            <a:r>
              <a:rPr lang="en-US" b="1" dirty="0"/>
              <a:t>OAuth 2.0 protocol</a:t>
            </a:r>
            <a:r>
              <a:rPr lang="en-US" dirty="0"/>
              <a:t> to authenticate users. They’re commonly used in external integrations and support flows like the </a:t>
            </a:r>
            <a:r>
              <a:rPr lang="en-US" b="1" dirty="0"/>
              <a:t>authorization code grant</a:t>
            </a:r>
            <a:r>
              <a:rPr lang="en-US" dirty="0"/>
              <a:t> and </a:t>
            </a:r>
            <a:r>
              <a:rPr lang="en-US" b="1" dirty="0"/>
              <a:t>device flow</a:t>
            </a:r>
            <a:r>
              <a:rPr lang="en-US" dirty="0"/>
              <a:t>.</a:t>
            </a:r>
          </a:p>
          <a:p>
            <a:pPr marL="171450" indent="-171450">
              <a:buFont typeface="Arial" panose="020B0604020202020204" pitchFamily="34" charset="0"/>
              <a:buChar char="•"/>
            </a:pPr>
            <a:r>
              <a:rPr lang="en-US" b="1" dirty="0"/>
              <a:t>GitHub Apps</a:t>
            </a:r>
            <a:r>
              <a:rPr lang="en-US" dirty="0"/>
              <a:t> authenticate on behalf of an </a:t>
            </a:r>
            <a:r>
              <a:rPr lang="en-US" b="1" dirty="0"/>
              <a:t>installation</a:t>
            </a:r>
            <a:r>
              <a:rPr lang="en-US" dirty="0"/>
              <a:t>, not a user, and offer </a:t>
            </a:r>
            <a:r>
              <a:rPr lang="en-US" b="1" dirty="0"/>
              <a:t>granular, per-repo permissions</a:t>
            </a:r>
            <a:r>
              <a:rPr lang="en-US" dirty="0"/>
              <a:t>—making them ideal for automation or bots with limited scopes.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Understanding these flows helps teams select the right method for </a:t>
            </a:r>
            <a:r>
              <a:rPr lang="en-US" b="1" dirty="0"/>
              <a:t>integrating third-party tools securely</a:t>
            </a:r>
            <a:r>
              <a:rPr lang="en-US" dirty="0"/>
              <a:t>.</a:t>
            </a:r>
          </a:p>
          <a:p>
            <a:endParaRPr lang="en-US" b="1" dirty="0"/>
          </a:p>
          <a:p>
            <a:r>
              <a:rPr lang="en-US" b="1" dirty="0"/>
              <a:t>Enterprise Managed Users (EMU) </a:t>
            </a:r>
          </a:p>
          <a:p>
            <a:r>
              <a:rPr lang="en-US" dirty="0"/>
              <a:t>For organizations using </a:t>
            </a:r>
            <a:r>
              <a:rPr lang="en-US" b="1" dirty="0"/>
              <a:t>GitHub Enterprise Cloud</a:t>
            </a:r>
            <a:r>
              <a:rPr lang="en-US" dirty="0"/>
              <a:t>, </a:t>
            </a:r>
            <a:r>
              <a:rPr lang="en-US" b="1" dirty="0"/>
              <a:t>Enterprise Managed Users (EMUs)</a:t>
            </a:r>
            <a:r>
              <a:rPr lang="en-US" dirty="0"/>
              <a:t> allow all accounts to be provisioned and authenticated </a:t>
            </a:r>
            <a:r>
              <a:rPr lang="en-US" b="1" dirty="0"/>
              <a:t>exclusively through an identity provider (IdP)</a:t>
            </a:r>
            <a:r>
              <a:rPr lang="en-US" dirty="0"/>
              <a:t>.</a:t>
            </a:r>
          </a:p>
          <a:p>
            <a:endParaRPr lang="en-US" dirty="0"/>
          </a:p>
          <a:p>
            <a:r>
              <a:rPr lang="en-US" dirty="0"/>
              <a:t>This means:</a:t>
            </a:r>
          </a:p>
          <a:p>
            <a:pPr marL="171450" indent="-171450">
              <a:buFont typeface="Arial" panose="020B0604020202020204" pitchFamily="34" charset="0"/>
              <a:buChar char="•"/>
            </a:pPr>
            <a:r>
              <a:rPr lang="en-US" dirty="0"/>
              <a:t>No personal GitHub accounts.</a:t>
            </a:r>
          </a:p>
          <a:p>
            <a:pPr marL="171450" indent="-171450">
              <a:buFont typeface="Arial" panose="020B0604020202020204" pitchFamily="34" charset="0"/>
              <a:buChar char="•"/>
            </a:pPr>
            <a:r>
              <a:rPr lang="en-US" dirty="0"/>
              <a:t>Complete control over user access and lifecycle management.</a:t>
            </a:r>
          </a:p>
          <a:p>
            <a:pPr marL="171450" indent="-171450">
              <a:buFont typeface="Arial" panose="020B0604020202020204" pitchFamily="34" charset="0"/>
              <a:buChar char="•"/>
            </a:pPr>
            <a:r>
              <a:rPr lang="en-US" dirty="0"/>
              <a:t>Stronger compliance and enforcement of </a:t>
            </a:r>
            <a:r>
              <a:rPr lang="en-US" b="1" dirty="0"/>
              <a:t>SSO policies</a:t>
            </a:r>
            <a:r>
              <a:rPr lang="en-US" dirty="0"/>
              <a:t>.</a:t>
            </a:r>
          </a:p>
          <a:p>
            <a:pPr algn="l"/>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8:08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919343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SAML Single Sign‑On is the cornerstone of enterprise‑grade authentication in GitHub. By linking your corporate Identity Provider—whether that’s Azure AD, Okta, or another SAML 2.0 service—to GitHub, you give your users a seamless, secure login experience. They authenticate once with your IdP and then gain access to all your enterprise resources without juggling separate GitHub credentials.</a:t>
            </a:r>
          </a:p>
          <a:p>
            <a:r>
              <a:rPr lang="en-US" dirty="0"/>
              <a:t>When a user signs into </a:t>
            </a:r>
            <a:r>
              <a:rPr lang="en-US" dirty="0" err="1"/>
              <a:t>github.com</a:t>
            </a:r>
            <a:r>
              <a:rPr lang="en-US" dirty="0"/>
              <a:t>, they’ll see the list of enterprises and organizations they belong to—but to actually interact with any repository or team data, GitHub challenges them to reauthenticate through your IdP. This step ensures that every access to sensitive code is backed by your corporate authentication policies—like enforced 2FA or device compliance checks.</a:t>
            </a:r>
          </a:p>
          <a:p>
            <a:endParaRPr lang="en-US" dirty="0"/>
          </a:p>
          <a:p>
            <a:r>
              <a:rPr lang="en-US" dirty="0"/>
              <a:t>As an Enterprise Admin, your key duties include:</a:t>
            </a:r>
          </a:p>
          <a:p>
            <a:pPr marL="171450" indent="-171450">
              <a:buFont typeface="Arial" panose="020B0604020202020204" pitchFamily="34" charset="0"/>
              <a:buChar char="•"/>
            </a:pPr>
            <a:r>
              <a:rPr lang="en-US" b="1" dirty="0"/>
              <a:t>Authorizing access by role and need‑to‑know:</a:t>
            </a:r>
            <a:r>
              <a:rPr lang="en-US" dirty="0"/>
              <a:t> Map your IdP groups to GitHub teams and organizational roles so users only gain the permissions they require—no more, no less.</a:t>
            </a:r>
          </a:p>
          <a:p>
            <a:pPr marL="171450" indent="-171450">
              <a:buFont typeface="Arial" panose="020B0604020202020204" pitchFamily="34" charset="0"/>
              <a:buChar char="•"/>
            </a:pPr>
            <a:r>
              <a:rPr lang="en-US" b="1" dirty="0"/>
              <a:t>Monitoring and auditing user activity:</a:t>
            </a:r>
            <a:r>
              <a:rPr lang="en-US" dirty="0"/>
              <a:t> Use GitHub’s audit logs to verify who’s accessing what, when, and from where. Correlate these logs with your IdP’s sign‑in records to spot anomalies or suspicious login attempts.</a:t>
            </a:r>
          </a:p>
          <a:p>
            <a:pPr marL="171450" indent="-171450">
              <a:buFont typeface="Arial" panose="020B0604020202020204" pitchFamily="34" charset="0"/>
              <a:buChar char="•"/>
            </a:pPr>
            <a:r>
              <a:rPr lang="en-US" b="1" dirty="0"/>
              <a:t>Scoping permissions and minimizing attack surface:</a:t>
            </a:r>
            <a:r>
              <a:rPr lang="en-US" dirty="0"/>
              <a:t> Combine SAML SSO with least‑privilege principles—limit broad admin rights, restrict branch‑protection bypass to only essential users, and regularly review group memberships to remove stale access.</a:t>
            </a:r>
          </a:p>
          <a:p>
            <a:endParaRPr lang="en-US" dirty="0"/>
          </a:p>
          <a:p>
            <a:r>
              <a:rPr lang="en-US" dirty="0"/>
              <a:t>By centralizing authentication in your IdP and enforcing SAML SSO, you maintain a single source of truth for user identities, simplify compliance reporting, and dramatically reduce the risk of credential compromise across your entire GitHub Enterprise deployment.</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516359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GitHub’s SAML SSO works with any provider that implements the SAML 2.0 standard, giving you flexibility to integrate with your existing identity infrastructure. Here are the officially supported options:</a:t>
            </a:r>
          </a:p>
          <a:p>
            <a:pPr marL="171450" indent="-171450">
              <a:buFont typeface="Arial" panose="020B0604020202020204" pitchFamily="34" charset="0"/>
              <a:buChar char="•"/>
            </a:pPr>
            <a:r>
              <a:rPr lang="en-US" b="1" dirty="0"/>
              <a:t>Active Directory Federation Services (AD FS)</a:t>
            </a:r>
            <a:endParaRPr lang="en-US" dirty="0"/>
          </a:p>
          <a:p>
            <a:pPr marL="171450" indent="-171450">
              <a:buFont typeface="Arial" panose="020B0604020202020204" pitchFamily="34" charset="0"/>
              <a:buChar char="•"/>
            </a:pPr>
            <a:r>
              <a:rPr lang="en-US" b="1" dirty="0"/>
              <a:t>Microsoft </a:t>
            </a:r>
            <a:r>
              <a:rPr lang="en-US" b="1" dirty="0" err="1"/>
              <a:t>Entra</a:t>
            </a:r>
            <a:r>
              <a:rPr lang="en-US" b="1" dirty="0"/>
              <a:t> ID</a:t>
            </a:r>
            <a:endParaRPr lang="en-US" dirty="0"/>
          </a:p>
          <a:p>
            <a:pPr marL="171450" indent="-171450">
              <a:buFont typeface="Arial" panose="020B0604020202020204" pitchFamily="34" charset="0"/>
              <a:buChar char="•"/>
            </a:pPr>
            <a:r>
              <a:rPr lang="en-US" b="1" dirty="0"/>
              <a:t>Okta</a:t>
            </a:r>
            <a:endParaRPr lang="en-US" dirty="0"/>
          </a:p>
          <a:p>
            <a:pPr marL="171450" indent="-171450">
              <a:buFont typeface="Arial" panose="020B0604020202020204" pitchFamily="34" charset="0"/>
              <a:buChar char="•"/>
            </a:pPr>
            <a:r>
              <a:rPr lang="en-US" b="1" dirty="0"/>
              <a:t>OneLogin</a:t>
            </a:r>
            <a:endParaRPr lang="en-US" dirty="0"/>
          </a:p>
          <a:p>
            <a:pPr marL="171450" indent="-171450">
              <a:buFont typeface="Arial" panose="020B0604020202020204" pitchFamily="34" charset="0"/>
              <a:buChar char="•"/>
            </a:pPr>
            <a:r>
              <a:rPr lang="en-US" b="1" dirty="0" err="1"/>
              <a:t>PingOne</a:t>
            </a:r>
            <a:endParaRPr lang="en-US" dirty="0"/>
          </a:p>
          <a:p>
            <a:pPr marL="171450" indent="-171450">
              <a:buFont typeface="Arial" panose="020B0604020202020204" pitchFamily="34" charset="0"/>
              <a:buChar char="•"/>
            </a:pPr>
            <a:r>
              <a:rPr lang="en-US" b="1" dirty="0"/>
              <a:t>Shibboleth</a:t>
            </a:r>
            <a:endParaRPr lang="en-US" dirty="0"/>
          </a:p>
          <a:p>
            <a:endParaRPr lang="en-US" b="1" dirty="0"/>
          </a:p>
          <a:p>
            <a:r>
              <a:rPr lang="en-US" b="1" dirty="0"/>
              <a:t>Note:</a:t>
            </a:r>
            <a:r>
              <a:rPr lang="en-US" dirty="0"/>
              <a:t> While GitHub can connect to any SAML 2.0–compliant IdP, these providers receive additional support and documentation to streamline your setup.</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112202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b="1" dirty="0"/>
              <a:t>Fine-Grained Personal Access Tokens </a:t>
            </a:r>
          </a:p>
          <a:p>
            <a:r>
              <a:rPr lang="en-US" dirty="0"/>
              <a:t>GitHub now supports </a:t>
            </a:r>
            <a:r>
              <a:rPr lang="en-US" b="1" dirty="0"/>
              <a:t>fine-grained PATs</a:t>
            </a:r>
            <a:r>
              <a:rPr lang="en-US" dirty="0"/>
              <a:t>, which offer: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Limited access to </a:t>
            </a:r>
            <a:r>
              <a:rPr lang="en-US" b="1" dirty="0"/>
              <a:t>specific repositories</a:t>
            </a:r>
            <a:r>
              <a:rPr lang="en-US" dirty="0"/>
              <a:t> and actions</a:t>
            </a:r>
          </a:p>
          <a:p>
            <a:pPr marL="171450" indent="-171450">
              <a:buFont typeface="Arial" panose="020B0604020202020204" pitchFamily="34" charset="0"/>
              <a:buChar char="•"/>
            </a:pPr>
            <a:r>
              <a:rPr lang="en-US" dirty="0"/>
              <a:t>Support for </a:t>
            </a:r>
            <a:r>
              <a:rPr lang="en-US" b="1" dirty="0"/>
              <a:t>expiration dates</a:t>
            </a:r>
            <a:endParaRPr lang="en-US" dirty="0"/>
          </a:p>
          <a:p>
            <a:pPr marL="171450" indent="-171450">
              <a:buFont typeface="Arial" panose="020B0604020202020204" pitchFamily="34" charset="0"/>
              <a:buChar char="•"/>
            </a:pPr>
            <a:r>
              <a:rPr lang="en-US" b="1" dirty="0"/>
              <a:t>Improved auditability</a:t>
            </a:r>
            <a:r>
              <a:rPr lang="en-US" dirty="0"/>
              <a:t> and </a:t>
            </a:r>
            <a:r>
              <a:rPr lang="en-US" b="1" dirty="0"/>
              <a:t>revocation control</a:t>
            </a:r>
            <a:endParaRPr lang="en-US" dirty="0"/>
          </a:p>
          <a:p>
            <a:endParaRPr lang="en-US" dirty="0"/>
          </a:p>
          <a:p>
            <a:r>
              <a:rPr lang="en-US" dirty="0"/>
              <a:t>They’re a safer alternative to </a:t>
            </a:r>
            <a:r>
              <a:rPr lang="en-US" b="1" dirty="0"/>
              <a:t>classic PATs</a:t>
            </a:r>
            <a:r>
              <a:rPr lang="en-US" dirty="0"/>
              <a:t>, especially for </a:t>
            </a:r>
            <a:r>
              <a:rPr lang="en-US" b="1" dirty="0"/>
              <a:t>automation scripts</a:t>
            </a:r>
            <a:r>
              <a:rPr lang="en-US" dirty="0"/>
              <a:t> and </a:t>
            </a:r>
            <a:r>
              <a:rPr lang="en-US" b="1" dirty="0"/>
              <a:t>CI/CD tools</a:t>
            </a:r>
            <a:r>
              <a:rPr lang="en-US" dirty="0"/>
              <a:t>.</a:t>
            </a:r>
          </a:p>
          <a:p>
            <a:endParaRPr lang="en-US" b="1" dirty="0"/>
          </a:p>
          <a:p>
            <a:r>
              <a:rPr lang="en-US" b="1" dirty="0"/>
              <a:t>Custom Repository Roles </a:t>
            </a:r>
          </a:p>
          <a:p>
            <a:r>
              <a:rPr lang="en-US" dirty="0"/>
              <a:t>Organizations can now define </a:t>
            </a:r>
            <a:r>
              <a:rPr lang="en-US" b="1" dirty="0"/>
              <a:t>custom roles</a:t>
            </a:r>
            <a:r>
              <a:rPr lang="en-US" dirty="0"/>
              <a:t> with very specific permissions beyond GitHub’s default roles (e.g., Admin, Maintainer, Read).</a:t>
            </a:r>
          </a:p>
          <a:p>
            <a:endParaRPr lang="en-US" dirty="0"/>
          </a:p>
          <a:p>
            <a:r>
              <a:rPr lang="en-US" dirty="0"/>
              <a:t>This allows you to:</a:t>
            </a:r>
          </a:p>
          <a:p>
            <a:pPr marL="171450" indent="-171450">
              <a:buFont typeface="Arial" panose="020B0604020202020204" pitchFamily="34" charset="0"/>
              <a:buChar char="•"/>
            </a:pPr>
            <a:r>
              <a:rPr lang="en-US" dirty="0"/>
              <a:t>Assign only the access someone needs (principle of least privilege)</a:t>
            </a:r>
          </a:p>
          <a:p>
            <a:pPr marL="171450" indent="-171450">
              <a:buFont typeface="Arial" panose="020B0604020202020204" pitchFamily="34" charset="0"/>
              <a:buChar char="•"/>
            </a:pPr>
            <a:r>
              <a:rPr lang="en-US" dirty="0"/>
              <a:t>Define roles like “</a:t>
            </a:r>
            <a:r>
              <a:rPr lang="en-US" dirty="0" err="1"/>
              <a:t>triager</a:t>
            </a:r>
            <a:r>
              <a:rPr lang="en-US" dirty="0"/>
              <a:t>” or “release manager” that align to your workflows</a:t>
            </a:r>
          </a:p>
          <a:p>
            <a:endParaRPr lang="en-US" dirty="0"/>
          </a:p>
          <a:p>
            <a:r>
              <a:rPr lang="en-US" dirty="0"/>
              <a:t>It’s a powerful tool for </a:t>
            </a:r>
            <a:r>
              <a:rPr lang="en-US" b="1" dirty="0"/>
              <a:t>access governance</a:t>
            </a:r>
            <a:r>
              <a:rPr lang="en-US" dirty="0"/>
              <a:t>.</a:t>
            </a:r>
          </a:p>
          <a:p>
            <a:r>
              <a:rPr lang="en-US" b="1" dirty="0"/>
              <a:t> </a:t>
            </a:r>
          </a:p>
          <a:p>
            <a:r>
              <a:rPr lang="en-US" b="1" dirty="0"/>
              <a:t>Security Policies for Access Management </a:t>
            </a:r>
          </a:p>
          <a:p>
            <a:r>
              <a:rPr lang="en-US" dirty="0"/>
              <a:t>GitHub supports enforcement of </a:t>
            </a:r>
            <a:r>
              <a:rPr lang="en-US" b="1" dirty="0"/>
              <a:t>security policies</a:t>
            </a:r>
            <a:r>
              <a:rPr lang="en-US" dirty="0"/>
              <a:t>, including:</a:t>
            </a:r>
          </a:p>
          <a:p>
            <a:pPr marL="171450" indent="-171450">
              <a:buFont typeface="Arial" panose="020B0604020202020204" pitchFamily="34" charset="0"/>
              <a:buChar char="•"/>
            </a:pPr>
            <a:r>
              <a:rPr lang="en-US" b="1" dirty="0"/>
              <a:t>Mandatory 2FA</a:t>
            </a:r>
            <a:r>
              <a:rPr lang="en-US" dirty="0"/>
              <a:t> for all org members</a:t>
            </a:r>
          </a:p>
          <a:p>
            <a:pPr marL="171450" indent="-171450">
              <a:buFont typeface="Arial" panose="020B0604020202020204" pitchFamily="34" charset="0"/>
              <a:buChar char="•"/>
            </a:pPr>
            <a:r>
              <a:rPr lang="en-US" b="1" dirty="0"/>
              <a:t>IP </a:t>
            </a:r>
            <a:r>
              <a:rPr lang="en-US" b="1" dirty="0" err="1"/>
              <a:t>allowlists</a:t>
            </a:r>
            <a:r>
              <a:rPr lang="en-US" dirty="0"/>
              <a:t> for controlling where users can authenticate from</a:t>
            </a:r>
          </a:p>
          <a:p>
            <a:pPr marL="171450" indent="-171450">
              <a:buFont typeface="Arial" panose="020B0604020202020204" pitchFamily="34" charset="0"/>
              <a:buChar char="•"/>
            </a:pPr>
            <a:r>
              <a:rPr lang="en-US" dirty="0"/>
              <a:t>Blocking </a:t>
            </a:r>
            <a:r>
              <a:rPr lang="en-US" b="1" dirty="0"/>
              <a:t>unverified third-party OAuth apps</a:t>
            </a:r>
            <a:endParaRPr lang="en-US" dirty="0"/>
          </a:p>
          <a:p>
            <a:r>
              <a:rPr lang="en-US" dirty="0"/>
              <a:t>These policies help prevent unauthorized access and are </a:t>
            </a:r>
            <a:r>
              <a:rPr lang="en-US" b="1" dirty="0"/>
              <a:t>highly recommended for any production organization</a:t>
            </a:r>
            <a:r>
              <a:rPr lang="en-US" dirty="0"/>
              <a:t>.</a:t>
            </a:r>
          </a:p>
          <a:p>
            <a:endParaRPr lang="en-US" b="1" dirty="0"/>
          </a:p>
          <a:p>
            <a:r>
              <a:rPr lang="en-US" b="1" dirty="0"/>
              <a:t>Organization and Enterprise-Level Access Controls </a:t>
            </a:r>
          </a:p>
          <a:p>
            <a:r>
              <a:rPr lang="en-US" dirty="0"/>
              <a:t>At the </a:t>
            </a:r>
            <a:r>
              <a:rPr lang="en-US" b="1" dirty="0"/>
              <a:t>org level</a:t>
            </a:r>
            <a:r>
              <a:rPr lang="en-US" dirty="0"/>
              <a:t>, access can be managed through:</a:t>
            </a:r>
          </a:p>
          <a:p>
            <a:pPr marL="171450" indent="-171450">
              <a:buFont typeface="Arial" panose="020B0604020202020204" pitchFamily="34" charset="0"/>
              <a:buChar char="•"/>
            </a:pPr>
            <a:r>
              <a:rPr lang="en-US" dirty="0"/>
              <a:t>Teams</a:t>
            </a:r>
          </a:p>
          <a:p>
            <a:pPr marL="171450" indent="-171450">
              <a:buFont typeface="Arial" panose="020B0604020202020204" pitchFamily="34" charset="0"/>
              <a:buChar char="•"/>
            </a:pPr>
            <a:r>
              <a:rPr lang="en-US" dirty="0"/>
              <a:t>Outside collaborators</a:t>
            </a:r>
          </a:p>
          <a:p>
            <a:pPr marL="171450" indent="-171450">
              <a:buFont typeface="Arial" panose="020B0604020202020204" pitchFamily="34" charset="0"/>
              <a:buChar char="•"/>
            </a:pPr>
            <a:r>
              <a:rPr lang="en-US" dirty="0"/>
              <a:t>Default roles</a:t>
            </a:r>
          </a:p>
          <a:p>
            <a:r>
              <a:rPr lang="en-US" dirty="0"/>
              <a:t>At the </a:t>
            </a:r>
            <a:r>
              <a:rPr lang="en-US" b="1" dirty="0"/>
              <a:t>enterprise level</a:t>
            </a:r>
            <a:r>
              <a:rPr lang="en-US" dirty="0"/>
              <a:t>, admins can enforce global policies like:</a:t>
            </a:r>
          </a:p>
          <a:p>
            <a:pPr marL="171450" indent="-171450">
              <a:buFont typeface="Arial" panose="020B0604020202020204" pitchFamily="34" charset="0"/>
              <a:buChar char="•"/>
            </a:pPr>
            <a:r>
              <a:rPr lang="en-US" b="1" dirty="0"/>
              <a:t>SAML SSO</a:t>
            </a:r>
            <a:endParaRPr lang="en-US" dirty="0"/>
          </a:p>
          <a:p>
            <a:pPr marL="171450" indent="-171450">
              <a:buFont typeface="Arial" panose="020B0604020202020204" pitchFamily="34" charset="0"/>
              <a:buChar char="•"/>
            </a:pPr>
            <a:r>
              <a:rPr lang="en-US" b="1" dirty="0"/>
              <a:t>SCIM provisioning</a:t>
            </a:r>
            <a:endParaRPr lang="en-US" dirty="0"/>
          </a:p>
          <a:p>
            <a:pPr marL="171450" indent="-171450">
              <a:buFont typeface="Arial" panose="020B0604020202020204" pitchFamily="34" charset="0"/>
              <a:buChar char="•"/>
            </a:pPr>
            <a:r>
              <a:rPr lang="en-US" b="1" dirty="0"/>
              <a:t>IdP-based authentication</a:t>
            </a:r>
            <a:endParaRPr lang="en-US" dirty="0"/>
          </a:p>
          <a:p>
            <a:r>
              <a:rPr lang="en-US" dirty="0"/>
              <a:t>These controls give enterprise owners </a:t>
            </a:r>
            <a:r>
              <a:rPr lang="en-US" b="1" dirty="0"/>
              <a:t>centralized visibility and enforcement</a:t>
            </a:r>
            <a:r>
              <a:rPr lang="en-US" dirty="0"/>
              <a:t> across all organizations under their GitHub Enterprise account.</a:t>
            </a:r>
          </a:p>
          <a:p>
            <a:endParaRPr lang="en-US" dirty="0"/>
          </a:p>
          <a:p>
            <a:r>
              <a:rPr lang="en-US" dirty="0"/>
              <a:t>Finally, GitHub gives you three visibility tiers for repositories:</a:t>
            </a:r>
          </a:p>
          <a:p>
            <a:pPr marL="171450" indent="-171450">
              <a:buFont typeface="Arial" panose="020B0604020202020204" pitchFamily="34" charset="0"/>
              <a:buChar char="•"/>
            </a:pPr>
            <a:r>
              <a:rPr lang="en-US" b="1" dirty="0"/>
              <a:t>Public</a:t>
            </a:r>
            <a:r>
              <a:rPr lang="en-US" dirty="0"/>
              <a:t>, which is open to anyone online,</a:t>
            </a:r>
          </a:p>
          <a:p>
            <a:pPr marL="171450" indent="-171450">
              <a:buFont typeface="Arial" panose="020B0604020202020204" pitchFamily="34" charset="0"/>
              <a:buChar char="•"/>
            </a:pPr>
            <a:r>
              <a:rPr lang="en-US" b="1" dirty="0"/>
              <a:t>Private</a:t>
            </a:r>
            <a:r>
              <a:rPr lang="en-US" dirty="0"/>
              <a:t>, restricted to explicitly granted users, and</a:t>
            </a:r>
          </a:p>
          <a:p>
            <a:pPr marL="171450" indent="-171450">
              <a:buFont typeface="Arial" panose="020B0604020202020204" pitchFamily="34" charset="0"/>
              <a:buChar char="•"/>
            </a:pPr>
            <a:r>
              <a:rPr lang="en-US" b="1" dirty="0"/>
              <a:t>Internal</a:t>
            </a:r>
            <a:r>
              <a:rPr lang="en-US" dirty="0"/>
              <a:t>, visible to every member of your enterprise but hidden from external collaborators.</a:t>
            </a:r>
          </a:p>
          <a:p>
            <a:endParaRPr lang="en-US" dirty="0"/>
          </a:p>
          <a:p>
            <a:r>
              <a:rPr lang="en-US" dirty="0"/>
              <a:t>This granularity means you can share open‑source projects widely, keep core corporate code under tight lock and key, or collaborate internally across multiple teams without exposing sensitive assets to outside users.</a:t>
            </a:r>
          </a:p>
          <a:p>
            <a:endParaRPr lang="en-US" dirty="0"/>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8:08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958261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month, we hear about another data breach caused by weak or outdated security processes—often stemming from compromised credentials. That’s why </a:t>
            </a:r>
            <a:r>
              <a:rPr lang="en-US" b="1" dirty="0"/>
              <a:t>strong authentication</a:t>
            </a:r>
            <a:r>
              <a:rPr lang="en-US" dirty="0"/>
              <a:t> must be our top priority. Yet, security shouldn’t mean friction. If your developers dread the login process, they’ll look for shortcuts that undermine your defenses.</a:t>
            </a:r>
          </a:p>
          <a:p>
            <a:endParaRPr lang="en-US" dirty="0"/>
          </a:p>
          <a:p>
            <a:r>
              <a:rPr lang="en-US" dirty="0"/>
              <a:t>GitHub Enterprise offers two recommended methods that strike the right balance between robust protection and usability:</a:t>
            </a:r>
          </a:p>
          <a:p>
            <a:pPr marL="228600" indent="-228600">
              <a:buFont typeface="+mj-lt"/>
              <a:buAutoNum type="arabicPeriod"/>
            </a:pPr>
            <a:r>
              <a:rPr lang="en-US" b="1" dirty="0"/>
              <a:t>SAML Single Sign‑On (SSO):</a:t>
            </a:r>
            <a:endParaRPr lang="en-US" dirty="0"/>
          </a:p>
          <a:p>
            <a:pPr marL="742950" lvl="1" indent="-285750">
              <a:buFont typeface="Arial" panose="020B0604020202020204" pitchFamily="34" charset="0"/>
              <a:buChar char="•"/>
            </a:pPr>
            <a:r>
              <a:rPr lang="en-US" dirty="0"/>
              <a:t>Integrates GitHub with your corporate identity provider so users sign in once to your trusted system, then access GitHub without entering separate credentials.</a:t>
            </a:r>
          </a:p>
          <a:p>
            <a:pPr marL="742950" lvl="1" indent="-285750">
              <a:buFont typeface="Arial" panose="020B0604020202020204" pitchFamily="34" charset="0"/>
              <a:buChar char="•"/>
            </a:pPr>
            <a:r>
              <a:rPr lang="en-US" dirty="0"/>
              <a:t>Centralizes policy enforcement—like password complexity and session timeouts—while delivering a seamless experience.</a:t>
            </a:r>
          </a:p>
          <a:p>
            <a:pPr marL="228600" indent="-228600">
              <a:buFont typeface="+mj-lt"/>
              <a:buAutoNum type="arabicPeriod"/>
            </a:pPr>
            <a:r>
              <a:rPr lang="en-US" b="1" dirty="0"/>
              <a:t>Two‑Factor Authentication (2FA):</a:t>
            </a:r>
            <a:endParaRPr lang="en-US" dirty="0"/>
          </a:p>
          <a:p>
            <a:pPr marL="742950" lvl="1" indent="-285750">
              <a:buFont typeface="Arial" panose="020B0604020202020204" pitchFamily="34" charset="0"/>
              <a:buChar char="•"/>
            </a:pPr>
            <a:r>
              <a:rPr lang="en-US" dirty="0"/>
              <a:t>Adds a second factor—an OTP from an authenticator app, SMS code, or hardware security key—on top of a password, dramatically reducing the risk of account takeover.</a:t>
            </a:r>
          </a:p>
          <a:p>
            <a:pPr marL="742950" lvl="1" indent="-285750">
              <a:buFont typeface="Arial" panose="020B0604020202020204" pitchFamily="34" charset="0"/>
              <a:buChar char="•"/>
            </a:pPr>
            <a:r>
              <a:rPr lang="en-US" dirty="0"/>
              <a:t>Can be enforced organization‑wide, ensuring every contributor secures their account with a second layer of verification.</a:t>
            </a:r>
          </a:p>
          <a:p>
            <a:pPr marL="742950" lvl="1" indent="-285750">
              <a:buFont typeface="+mj-lt"/>
              <a:buAutoNum type="arabicPeriod"/>
            </a:pPr>
            <a:endParaRPr lang="en-US" dirty="0"/>
          </a:p>
          <a:p>
            <a:r>
              <a:rPr lang="en-US" dirty="0"/>
              <a:t>By combining SAML SSO with mandatory 2FA, you get enterprise‑grade security without slowing down your teams—keeping your code and your users protected.</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40537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B21D1-1EB6-9BF3-A941-94482D4582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2B4350-D685-6DF1-9977-B32C4B7EA9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E17947-8D6B-D990-8753-4E53781F3547}"/>
              </a:ext>
            </a:extLst>
          </p:cNvPr>
          <p:cNvSpPr>
            <a:spLocks noGrp="1"/>
          </p:cNvSpPr>
          <p:nvPr>
            <p:ph type="dt" sz="half" idx="10"/>
          </p:nvPr>
        </p:nvSpPr>
        <p:spPr/>
        <p:txBody>
          <a:bodyPr/>
          <a:lstStyle/>
          <a:p>
            <a:fld id="{DB63B5A9-DA35-6C4B-93FA-D8D7664D65B5}" type="datetimeFigureOut">
              <a:rPr lang="en-US" smtClean="0"/>
              <a:t>5/13/2025</a:t>
            </a:fld>
            <a:endParaRPr lang="en-US"/>
          </a:p>
        </p:txBody>
      </p:sp>
      <p:sp>
        <p:nvSpPr>
          <p:cNvPr id="5" name="Footer Placeholder 4">
            <a:extLst>
              <a:ext uri="{FF2B5EF4-FFF2-40B4-BE49-F238E27FC236}">
                <a16:creationId xmlns:a16="http://schemas.microsoft.com/office/drawing/2014/main" id="{A9C2E296-AF77-85F0-43BB-08E48DDF5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0DC3F4-9136-071C-EE50-5B348AB13BA4}"/>
              </a:ext>
            </a:extLst>
          </p:cNvPr>
          <p:cNvSpPr>
            <a:spLocks noGrp="1"/>
          </p:cNvSpPr>
          <p:nvPr>
            <p:ph type="sldNum" sz="quarter" idx="12"/>
          </p:nvPr>
        </p:nvSpPr>
        <p:spPr/>
        <p:txBody>
          <a:bodyPr/>
          <a:lstStyle/>
          <a:p>
            <a:fld id="{22D19C83-326D-5F43-BA9D-91C86125CC6B}" type="slidenum">
              <a:rPr lang="en-US" smtClean="0"/>
              <a:t>‹#›</a:t>
            </a:fld>
            <a:endParaRPr lang="en-US"/>
          </a:p>
        </p:txBody>
      </p:sp>
    </p:spTree>
    <p:extLst>
      <p:ext uri="{BB962C8B-B14F-4D97-AF65-F5344CB8AC3E}">
        <p14:creationId xmlns:p14="http://schemas.microsoft.com/office/powerpoint/2010/main" val="3228050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67F2F-1847-ADC1-9357-B20403C17A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8C4182-0414-D7B4-67B1-0E7C83507A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4B5F70-9BFF-CD7A-AE27-D205ABA31992}"/>
              </a:ext>
            </a:extLst>
          </p:cNvPr>
          <p:cNvSpPr>
            <a:spLocks noGrp="1"/>
          </p:cNvSpPr>
          <p:nvPr>
            <p:ph type="dt" sz="half" idx="10"/>
          </p:nvPr>
        </p:nvSpPr>
        <p:spPr/>
        <p:txBody>
          <a:bodyPr/>
          <a:lstStyle/>
          <a:p>
            <a:fld id="{DB63B5A9-DA35-6C4B-93FA-D8D7664D65B5}" type="datetimeFigureOut">
              <a:rPr lang="en-US" smtClean="0"/>
              <a:t>5/13/2025</a:t>
            </a:fld>
            <a:endParaRPr lang="en-US"/>
          </a:p>
        </p:txBody>
      </p:sp>
      <p:sp>
        <p:nvSpPr>
          <p:cNvPr id="5" name="Footer Placeholder 4">
            <a:extLst>
              <a:ext uri="{FF2B5EF4-FFF2-40B4-BE49-F238E27FC236}">
                <a16:creationId xmlns:a16="http://schemas.microsoft.com/office/drawing/2014/main" id="{525A7AE3-47DD-4BC1-E075-7532AD2C86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D44479-A4F7-81A1-2368-476402FC22D6}"/>
              </a:ext>
            </a:extLst>
          </p:cNvPr>
          <p:cNvSpPr>
            <a:spLocks noGrp="1"/>
          </p:cNvSpPr>
          <p:nvPr>
            <p:ph type="sldNum" sz="quarter" idx="12"/>
          </p:nvPr>
        </p:nvSpPr>
        <p:spPr/>
        <p:txBody>
          <a:bodyPr/>
          <a:lstStyle/>
          <a:p>
            <a:fld id="{22D19C83-326D-5F43-BA9D-91C86125CC6B}" type="slidenum">
              <a:rPr lang="en-US" smtClean="0"/>
              <a:t>‹#›</a:t>
            </a:fld>
            <a:endParaRPr lang="en-US"/>
          </a:p>
        </p:txBody>
      </p:sp>
    </p:spTree>
    <p:extLst>
      <p:ext uri="{BB962C8B-B14F-4D97-AF65-F5344CB8AC3E}">
        <p14:creationId xmlns:p14="http://schemas.microsoft.com/office/powerpoint/2010/main" val="950002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18BC96-0457-B758-9503-5EB504452E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48D43D-0BB7-B63E-7D1A-CE3B95D748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35E3B5-0A02-2F40-4BD9-6C53C0FBC9C4}"/>
              </a:ext>
            </a:extLst>
          </p:cNvPr>
          <p:cNvSpPr>
            <a:spLocks noGrp="1"/>
          </p:cNvSpPr>
          <p:nvPr>
            <p:ph type="dt" sz="half" idx="10"/>
          </p:nvPr>
        </p:nvSpPr>
        <p:spPr/>
        <p:txBody>
          <a:bodyPr/>
          <a:lstStyle/>
          <a:p>
            <a:fld id="{DB63B5A9-DA35-6C4B-93FA-D8D7664D65B5}" type="datetimeFigureOut">
              <a:rPr lang="en-US" smtClean="0"/>
              <a:t>5/13/2025</a:t>
            </a:fld>
            <a:endParaRPr lang="en-US"/>
          </a:p>
        </p:txBody>
      </p:sp>
      <p:sp>
        <p:nvSpPr>
          <p:cNvPr id="5" name="Footer Placeholder 4">
            <a:extLst>
              <a:ext uri="{FF2B5EF4-FFF2-40B4-BE49-F238E27FC236}">
                <a16:creationId xmlns:a16="http://schemas.microsoft.com/office/drawing/2014/main" id="{204123E9-F337-85E0-ADC9-39650718A3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56C28D-CA31-26F5-C80F-C15187B03F64}"/>
              </a:ext>
            </a:extLst>
          </p:cNvPr>
          <p:cNvSpPr>
            <a:spLocks noGrp="1"/>
          </p:cNvSpPr>
          <p:nvPr>
            <p:ph type="sldNum" sz="quarter" idx="12"/>
          </p:nvPr>
        </p:nvSpPr>
        <p:spPr/>
        <p:txBody>
          <a:bodyPr/>
          <a:lstStyle/>
          <a:p>
            <a:fld id="{22D19C83-326D-5F43-BA9D-91C86125CC6B}" type="slidenum">
              <a:rPr lang="en-US" smtClean="0"/>
              <a:t>‹#›</a:t>
            </a:fld>
            <a:endParaRPr lang="en-US"/>
          </a:p>
        </p:txBody>
      </p:sp>
    </p:spTree>
    <p:extLst>
      <p:ext uri="{BB962C8B-B14F-4D97-AF65-F5344CB8AC3E}">
        <p14:creationId xmlns:p14="http://schemas.microsoft.com/office/powerpoint/2010/main" val="25104424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764030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2228621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3478854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39242870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0368732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973472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0914C-D6BC-4D59-76F7-4F5949862A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EE083D-3F8E-E296-8881-AB6A6E292B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D51BE4-E7D0-E024-A3CD-7F8AE3759A8B}"/>
              </a:ext>
            </a:extLst>
          </p:cNvPr>
          <p:cNvSpPr>
            <a:spLocks noGrp="1"/>
          </p:cNvSpPr>
          <p:nvPr>
            <p:ph type="dt" sz="half" idx="10"/>
          </p:nvPr>
        </p:nvSpPr>
        <p:spPr/>
        <p:txBody>
          <a:bodyPr/>
          <a:lstStyle/>
          <a:p>
            <a:fld id="{DB63B5A9-DA35-6C4B-93FA-D8D7664D65B5}" type="datetimeFigureOut">
              <a:rPr lang="en-US" smtClean="0"/>
              <a:t>5/13/2025</a:t>
            </a:fld>
            <a:endParaRPr lang="en-US"/>
          </a:p>
        </p:txBody>
      </p:sp>
      <p:sp>
        <p:nvSpPr>
          <p:cNvPr id="5" name="Footer Placeholder 4">
            <a:extLst>
              <a:ext uri="{FF2B5EF4-FFF2-40B4-BE49-F238E27FC236}">
                <a16:creationId xmlns:a16="http://schemas.microsoft.com/office/drawing/2014/main" id="{8EAFE05E-C263-0DA8-9C10-B5445CE721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4B1A4C-A344-609B-317E-99E827DE11EE}"/>
              </a:ext>
            </a:extLst>
          </p:cNvPr>
          <p:cNvSpPr>
            <a:spLocks noGrp="1"/>
          </p:cNvSpPr>
          <p:nvPr>
            <p:ph type="sldNum" sz="quarter" idx="12"/>
          </p:nvPr>
        </p:nvSpPr>
        <p:spPr/>
        <p:txBody>
          <a:bodyPr/>
          <a:lstStyle/>
          <a:p>
            <a:fld id="{22D19C83-326D-5F43-BA9D-91C86125CC6B}" type="slidenum">
              <a:rPr lang="en-US" smtClean="0"/>
              <a:t>‹#›</a:t>
            </a:fld>
            <a:endParaRPr lang="en-US"/>
          </a:p>
        </p:txBody>
      </p:sp>
    </p:spTree>
    <p:extLst>
      <p:ext uri="{BB962C8B-B14F-4D97-AF65-F5344CB8AC3E}">
        <p14:creationId xmlns:p14="http://schemas.microsoft.com/office/powerpoint/2010/main" val="1545874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FE39-260C-4521-06EC-FF3FCE3C27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DD7D7E-052B-5305-C388-BCF1E01E2B6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E419B0-8EAB-C565-15FA-4714103E9C2C}"/>
              </a:ext>
            </a:extLst>
          </p:cNvPr>
          <p:cNvSpPr>
            <a:spLocks noGrp="1"/>
          </p:cNvSpPr>
          <p:nvPr>
            <p:ph type="dt" sz="half" idx="10"/>
          </p:nvPr>
        </p:nvSpPr>
        <p:spPr/>
        <p:txBody>
          <a:bodyPr/>
          <a:lstStyle/>
          <a:p>
            <a:fld id="{DB63B5A9-DA35-6C4B-93FA-D8D7664D65B5}" type="datetimeFigureOut">
              <a:rPr lang="en-US" smtClean="0"/>
              <a:t>5/13/2025</a:t>
            </a:fld>
            <a:endParaRPr lang="en-US"/>
          </a:p>
        </p:txBody>
      </p:sp>
      <p:sp>
        <p:nvSpPr>
          <p:cNvPr id="5" name="Footer Placeholder 4">
            <a:extLst>
              <a:ext uri="{FF2B5EF4-FFF2-40B4-BE49-F238E27FC236}">
                <a16:creationId xmlns:a16="http://schemas.microsoft.com/office/drawing/2014/main" id="{3B5ACDF3-840E-A749-3914-91E0B71B24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22F49E-2CBA-E09B-0178-5D0B6FD1583E}"/>
              </a:ext>
            </a:extLst>
          </p:cNvPr>
          <p:cNvSpPr>
            <a:spLocks noGrp="1"/>
          </p:cNvSpPr>
          <p:nvPr>
            <p:ph type="sldNum" sz="quarter" idx="12"/>
          </p:nvPr>
        </p:nvSpPr>
        <p:spPr/>
        <p:txBody>
          <a:bodyPr/>
          <a:lstStyle/>
          <a:p>
            <a:fld id="{22D19C83-326D-5F43-BA9D-91C86125CC6B}" type="slidenum">
              <a:rPr lang="en-US" smtClean="0"/>
              <a:t>‹#›</a:t>
            </a:fld>
            <a:endParaRPr lang="en-US"/>
          </a:p>
        </p:txBody>
      </p:sp>
    </p:spTree>
    <p:extLst>
      <p:ext uri="{BB962C8B-B14F-4D97-AF65-F5344CB8AC3E}">
        <p14:creationId xmlns:p14="http://schemas.microsoft.com/office/powerpoint/2010/main" val="3442126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A7AC8-976A-0B44-EE20-31F6D9CF01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4E5260-0638-AE33-A32F-1041197378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0C0E73-CEE4-8D1D-3CCD-E15F12868F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7F1801-F56E-DA4C-06DF-199FBD8814AE}"/>
              </a:ext>
            </a:extLst>
          </p:cNvPr>
          <p:cNvSpPr>
            <a:spLocks noGrp="1"/>
          </p:cNvSpPr>
          <p:nvPr>
            <p:ph type="dt" sz="half" idx="10"/>
          </p:nvPr>
        </p:nvSpPr>
        <p:spPr/>
        <p:txBody>
          <a:bodyPr/>
          <a:lstStyle/>
          <a:p>
            <a:fld id="{DB63B5A9-DA35-6C4B-93FA-D8D7664D65B5}" type="datetimeFigureOut">
              <a:rPr lang="en-US" smtClean="0"/>
              <a:t>5/13/2025</a:t>
            </a:fld>
            <a:endParaRPr lang="en-US"/>
          </a:p>
        </p:txBody>
      </p:sp>
      <p:sp>
        <p:nvSpPr>
          <p:cNvPr id="6" name="Footer Placeholder 5">
            <a:extLst>
              <a:ext uri="{FF2B5EF4-FFF2-40B4-BE49-F238E27FC236}">
                <a16:creationId xmlns:a16="http://schemas.microsoft.com/office/drawing/2014/main" id="{B80FBF16-A3FF-BAE4-ACE1-0EC9A46378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89DF43-4E7F-DB35-C220-82EEC08B74BA}"/>
              </a:ext>
            </a:extLst>
          </p:cNvPr>
          <p:cNvSpPr>
            <a:spLocks noGrp="1"/>
          </p:cNvSpPr>
          <p:nvPr>
            <p:ph type="sldNum" sz="quarter" idx="12"/>
          </p:nvPr>
        </p:nvSpPr>
        <p:spPr/>
        <p:txBody>
          <a:bodyPr/>
          <a:lstStyle/>
          <a:p>
            <a:fld id="{22D19C83-326D-5F43-BA9D-91C86125CC6B}" type="slidenum">
              <a:rPr lang="en-US" smtClean="0"/>
              <a:t>‹#›</a:t>
            </a:fld>
            <a:endParaRPr lang="en-US"/>
          </a:p>
        </p:txBody>
      </p:sp>
    </p:spTree>
    <p:extLst>
      <p:ext uri="{BB962C8B-B14F-4D97-AF65-F5344CB8AC3E}">
        <p14:creationId xmlns:p14="http://schemas.microsoft.com/office/powerpoint/2010/main" val="1850309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EBBD0-93E1-BADC-BAA2-642281A3BA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668F9E-184E-F93F-264F-4BC7D7085B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EFE708-C5E6-C7CE-5C4D-90BCCBEE81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80F4AF-D24B-7DAD-9E06-A05640FCF1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7414C5-C616-24C8-D1CE-13B1B2BBED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381559-E6C6-03A8-4E6F-D42A2A62AE9D}"/>
              </a:ext>
            </a:extLst>
          </p:cNvPr>
          <p:cNvSpPr>
            <a:spLocks noGrp="1"/>
          </p:cNvSpPr>
          <p:nvPr>
            <p:ph type="dt" sz="half" idx="10"/>
          </p:nvPr>
        </p:nvSpPr>
        <p:spPr/>
        <p:txBody>
          <a:bodyPr/>
          <a:lstStyle/>
          <a:p>
            <a:fld id="{DB63B5A9-DA35-6C4B-93FA-D8D7664D65B5}" type="datetimeFigureOut">
              <a:rPr lang="en-US" smtClean="0"/>
              <a:t>5/13/2025</a:t>
            </a:fld>
            <a:endParaRPr lang="en-US"/>
          </a:p>
        </p:txBody>
      </p:sp>
      <p:sp>
        <p:nvSpPr>
          <p:cNvPr id="8" name="Footer Placeholder 7">
            <a:extLst>
              <a:ext uri="{FF2B5EF4-FFF2-40B4-BE49-F238E27FC236}">
                <a16:creationId xmlns:a16="http://schemas.microsoft.com/office/drawing/2014/main" id="{5DDB30A2-C25F-AEF8-3CD8-DE38668078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DE9C74-FA20-C7DD-A417-ADEDDCF91D49}"/>
              </a:ext>
            </a:extLst>
          </p:cNvPr>
          <p:cNvSpPr>
            <a:spLocks noGrp="1"/>
          </p:cNvSpPr>
          <p:nvPr>
            <p:ph type="sldNum" sz="quarter" idx="12"/>
          </p:nvPr>
        </p:nvSpPr>
        <p:spPr/>
        <p:txBody>
          <a:bodyPr/>
          <a:lstStyle/>
          <a:p>
            <a:fld id="{22D19C83-326D-5F43-BA9D-91C86125CC6B}" type="slidenum">
              <a:rPr lang="en-US" smtClean="0"/>
              <a:t>‹#›</a:t>
            </a:fld>
            <a:endParaRPr lang="en-US"/>
          </a:p>
        </p:txBody>
      </p:sp>
    </p:spTree>
    <p:extLst>
      <p:ext uri="{BB962C8B-B14F-4D97-AF65-F5344CB8AC3E}">
        <p14:creationId xmlns:p14="http://schemas.microsoft.com/office/powerpoint/2010/main" val="2000949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75A1-2E5F-DB1E-0F0F-8879C1C47F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488181-F30C-69CF-58DF-E43CC97BA850}"/>
              </a:ext>
            </a:extLst>
          </p:cNvPr>
          <p:cNvSpPr>
            <a:spLocks noGrp="1"/>
          </p:cNvSpPr>
          <p:nvPr>
            <p:ph type="dt" sz="half" idx="10"/>
          </p:nvPr>
        </p:nvSpPr>
        <p:spPr/>
        <p:txBody>
          <a:bodyPr/>
          <a:lstStyle/>
          <a:p>
            <a:fld id="{DB63B5A9-DA35-6C4B-93FA-D8D7664D65B5}" type="datetimeFigureOut">
              <a:rPr lang="en-US" smtClean="0"/>
              <a:t>5/13/2025</a:t>
            </a:fld>
            <a:endParaRPr lang="en-US"/>
          </a:p>
        </p:txBody>
      </p:sp>
      <p:sp>
        <p:nvSpPr>
          <p:cNvPr id="4" name="Footer Placeholder 3">
            <a:extLst>
              <a:ext uri="{FF2B5EF4-FFF2-40B4-BE49-F238E27FC236}">
                <a16:creationId xmlns:a16="http://schemas.microsoft.com/office/drawing/2014/main" id="{CCFB9A6F-8C85-744B-D0A7-AE108CC1BE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B50781-92C1-20EF-4F11-F4BA257D53FF}"/>
              </a:ext>
            </a:extLst>
          </p:cNvPr>
          <p:cNvSpPr>
            <a:spLocks noGrp="1"/>
          </p:cNvSpPr>
          <p:nvPr>
            <p:ph type="sldNum" sz="quarter" idx="12"/>
          </p:nvPr>
        </p:nvSpPr>
        <p:spPr/>
        <p:txBody>
          <a:bodyPr/>
          <a:lstStyle/>
          <a:p>
            <a:fld id="{22D19C83-326D-5F43-BA9D-91C86125CC6B}" type="slidenum">
              <a:rPr lang="en-US" smtClean="0"/>
              <a:t>‹#›</a:t>
            </a:fld>
            <a:endParaRPr lang="en-US"/>
          </a:p>
        </p:txBody>
      </p:sp>
    </p:spTree>
    <p:extLst>
      <p:ext uri="{BB962C8B-B14F-4D97-AF65-F5344CB8AC3E}">
        <p14:creationId xmlns:p14="http://schemas.microsoft.com/office/powerpoint/2010/main" val="1905091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45A1B9-EB84-8F94-E142-2CFA2EA126DB}"/>
              </a:ext>
            </a:extLst>
          </p:cNvPr>
          <p:cNvSpPr>
            <a:spLocks noGrp="1"/>
          </p:cNvSpPr>
          <p:nvPr>
            <p:ph type="dt" sz="half" idx="10"/>
          </p:nvPr>
        </p:nvSpPr>
        <p:spPr/>
        <p:txBody>
          <a:bodyPr/>
          <a:lstStyle/>
          <a:p>
            <a:fld id="{DB63B5A9-DA35-6C4B-93FA-D8D7664D65B5}" type="datetimeFigureOut">
              <a:rPr lang="en-US" smtClean="0"/>
              <a:t>5/13/2025</a:t>
            </a:fld>
            <a:endParaRPr lang="en-US"/>
          </a:p>
        </p:txBody>
      </p:sp>
      <p:sp>
        <p:nvSpPr>
          <p:cNvPr id="3" name="Footer Placeholder 2">
            <a:extLst>
              <a:ext uri="{FF2B5EF4-FFF2-40B4-BE49-F238E27FC236}">
                <a16:creationId xmlns:a16="http://schemas.microsoft.com/office/drawing/2014/main" id="{1CB98745-0C93-B242-8CC1-2D52B3F132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67CCC1-44FC-3D26-EC26-EC12069AFC9C}"/>
              </a:ext>
            </a:extLst>
          </p:cNvPr>
          <p:cNvSpPr>
            <a:spLocks noGrp="1"/>
          </p:cNvSpPr>
          <p:nvPr>
            <p:ph type="sldNum" sz="quarter" idx="12"/>
          </p:nvPr>
        </p:nvSpPr>
        <p:spPr/>
        <p:txBody>
          <a:bodyPr/>
          <a:lstStyle/>
          <a:p>
            <a:fld id="{22D19C83-326D-5F43-BA9D-91C86125CC6B}" type="slidenum">
              <a:rPr lang="en-US" smtClean="0"/>
              <a:t>‹#›</a:t>
            </a:fld>
            <a:endParaRPr lang="en-US"/>
          </a:p>
        </p:txBody>
      </p:sp>
    </p:spTree>
    <p:extLst>
      <p:ext uri="{BB962C8B-B14F-4D97-AF65-F5344CB8AC3E}">
        <p14:creationId xmlns:p14="http://schemas.microsoft.com/office/powerpoint/2010/main" val="1054234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D5863-DE70-23E6-58CD-7CD8F8EE73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19E948-ED4A-FC4E-87B1-05DC95580E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2A3F8B-44A4-BCB8-8D33-EC377C8860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A1F76A-9C54-B68A-1849-06EF53A3EEC9}"/>
              </a:ext>
            </a:extLst>
          </p:cNvPr>
          <p:cNvSpPr>
            <a:spLocks noGrp="1"/>
          </p:cNvSpPr>
          <p:nvPr>
            <p:ph type="dt" sz="half" idx="10"/>
          </p:nvPr>
        </p:nvSpPr>
        <p:spPr/>
        <p:txBody>
          <a:bodyPr/>
          <a:lstStyle/>
          <a:p>
            <a:fld id="{DB63B5A9-DA35-6C4B-93FA-D8D7664D65B5}" type="datetimeFigureOut">
              <a:rPr lang="en-US" smtClean="0"/>
              <a:t>5/13/2025</a:t>
            </a:fld>
            <a:endParaRPr lang="en-US"/>
          </a:p>
        </p:txBody>
      </p:sp>
      <p:sp>
        <p:nvSpPr>
          <p:cNvPr id="6" name="Footer Placeholder 5">
            <a:extLst>
              <a:ext uri="{FF2B5EF4-FFF2-40B4-BE49-F238E27FC236}">
                <a16:creationId xmlns:a16="http://schemas.microsoft.com/office/drawing/2014/main" id="{4E2FEC1D-4850-F0D9-A56F-D02988B397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02DCB1-FC9B-2B4E-089A-3B4243B61925}"/>
              </a:ext>
            </a:extLst>
          </p:cNvPr>
          <p:cNvSpPr>
            <a:spLocks noGrp="1"/>
          </p:cNvSpPr>
          <p:nvPr>
            <p:ph type="sldNum" sz="quarter" idx="12"/>
          </p:nvPr>
        </p:nvSpPr>
        <p:spPr/>
        <p:txBody>
          <a:bodyPr/>
          <a:lstStyle/>
          <a:p>
            <a:fld id="{22D19C83-326D-5F43-BA9D-91C86125CC6B}" type="slidenum">
              <a:rPr lang="en-US" smtClean="0"/>
              <a:t>‹#›</a:t>
            </a:fld>
            <a:endParaRPr lang="en-US"/>
          </a:p>
        </p:txBody>
      </p:sp>
    </p:spTree>
    <p:extLst>
      <p:ext uri="{BB962C8B-B14F-4D97-AF65-F5344CB8AC3E}">
        <p14:creationId xmlns:p14="http://schemas.microsoft.com/office/powerpoint/2010/main" val="3380204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50B95-2575-6E66-C791-2216B4A909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3BD91F-B71F-ED20-9D38-3924507F81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466DA0-ED83-2085-7FD1-87835236FB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4E18D8-307D-201E-CA8A-B2EE35933CA5}"/>
              </a:ext>
            </a:extLst>
          </p:cNvPr>
          <p:cNvSpPr>
            <a:spLocks noGrp="1"/>
          </p:cNvSpPr>
          <p:nvPr>
            <p:ph type="dt" sz="half" idx="10"/>
          </p:nvPr>
        </p:nvSpPr>
        <p:spPr/>
        <p:txBody>
          <a:bodyPr/>
          <a:lstStyle/>
          <a:p>
            <a:fld id="{DB63B5A9-DA35-6C4B-93FA-D8D7664D65B5}" type="datetimeFigureOut">
              <a:rPr lang="en-US" smtClean="0"/>
              <a:t>5/13/2025</a:t>
            </a:fld>
            <a:endParaRPr lang="en-US"/>
          </a:p>
        </p:txBody>
      </p:sp>
      <p:sp>
        <p:nvSpPr>
          <p:cNvPr id="6" name="Footer Placeholder 5">
            <a:extLst>
              <a:ext uri="{FF2B5EF4-FFF2-40B4-BE49-F238E27FC236}">
                <a16:creationId xmlns:a16="http://schemas.microsoft.com/office/drawing/2014/main" id="{5355F345-7386-A3A6-81D4-6E4871D052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091E81-DA78-1B0D-9654-B08210345522}"/>
              </a:ext>
            </a:extLst>
          </p:cNvPr>
          <p:cNvSpPr>
            <a:spLocks noGrp="1"/>
          </p:cNvSpPr>
          <p:nvPr>
            <p:ph type="sldNum" sz="quarter" idx="12"/>
          </p:nvPr>
        </p:nvSpPr>
        <p:spPr/>
        <p:txBody>
          <a:bodyPr/>
          <a:lstStyle/>
          <a:p>
            <a:fld id="{22D19C83-326D-5F43-BA9D-91C86125CC6B}" type="slidenum">
              <a:rPr lang="en-US" smtClean="0"/>
              <a:t>‹#›</a:t>
            </a:fld>
            <a:endParaRPr lang="en-US"/>
          </a:p>
        </p:txBody>
      </p:sp>
    </p:spTree>
    <p:extLst>
      <p:ext uri="{BB962C8B-B14F-4D97-AF65-F5344CB8AC3E}">
        <p14:creationId xmlns:p14="http://schemas.microsoft.com/office/powerpoint/2010/main" val="4091303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E0D106-7613-91C3-D6CB-A50D16252A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8B9D55-3C62-3488-4DF9-A2EBA9D5D8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F68413-8F6F-048E-9F52-D59AA4213D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B63B5A9-DA35-6C4B-93FA-D8D7664D65B5}" type="datetimeFigureOut">
              <a:rPr lang="en-US" smtClean="0"/>
              <a:t>5/13/2025</a:t>
            </a:fld>
            <a:endParaRPr lang="en-US"/>
          </a:p>
        </p:txBody>
      </p:sp>
      <p:sp>
        <p:nvSpPr>
          <p:cNvPr id="5" name="Footer Placeholder 4">
            <a:extLst>
              <a:ext uri="{FF2B5EF4-FFF2-40B4-BE49-F238E27FC236}">
                <a16:creationId xmlns:a16="http://schemas.microsoft.com/office/drawing/2014/main" id="{C0CE9C5D-4213-4371-44EB-A5CC4DC26E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50C8715-B20B-C48B-1142-43F66BF525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2D19C83-326D-5F43-BA9D-91C86125CC6B}" type="slidenum">
              <a:rPr lang="en-US" smtClean="0"/>
              <a:t>‹#›</a:t>
            </a:fld>
            <a:endParaRPr lang="en-US"/>
          </a:p>
        </p:txBody>
      </p:sp>
    </p:spTree>
    <p:extLst>
      <p:ext uri="{BB962C8B-B14F-4D97-AF65-F5344CB8AC3E}">
        <p14:creationId xmlns:p14="http://schemas.microsoft.com/office/powerpoint/2010/main" val="4243340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learn.microsoft.com/en-us/training/paths/github-admin-2/github-admin-2"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ithub.com/authentication/securing-your-account-with-two-factor-authentication-2fa"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26.sv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https://learn.microsoft.com/en-us/training/paths/github-administration-products/"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learn.microsoft.com/en-us/training/modules/authenticate-authorize-user-identities-github/"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37.sv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40.svg"/></Relationships>
</file>

<file path=ppt/slides/_rels/slide27.xml.rels><?xml version="1.0" encoding="UTF-8" standalone="yes"?>
<Relationships xmlns="http://schemas.openxmlformats.org/package/2006/relationships"><Relationship Id="rId3" Type="http://schemas.openxmlformats.org/officeDocument/2006/relationships/hyperlink" Target="https://docs.github.com/get-started/onboarding/getting-started-with-github-enterprise-cloud" TargetMode="External"/><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8" Type="http://schemas.openxmlformats.org/officeDocument/2006/relationships/hyperlink" Target="https://docs.github.com/enterprise-cloud@latest/organizations/organizing-members-into-teams/synchronizing-a-team-with-an-identity-provider-group" TargetMode="External"/><Relationship Id="rId3" Type="http://schemas.openxmlformats.org/officeDocument/2006/relationships/hyperlink" Target="https://docs.github.com/enterprise-cloud@latest/organizations/managing-saml-single-sign-on-for-your-organization" TargetMode="External"/><Relationship Id="rId7" Type="http://schemas.openxmlformats.org/officeDocument/2006/relationships/hyperlink" Target="https://docs.github.com/enterprise-cloud@latest/authentication/authenticating-with-saml-single-sign-on/authorizing-an-ssh-key-for-use-with-saml-single-sign-on" TargetMode="External"/><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hyperlink" Target="https://docs.github.com/enterprise-cloud@latest/authentication/authenticating-with-saml-single-sign-on/authorizing-a-personal-access-token-for-use-with-saml-single-sign-on" TargetMode="External"/><Relationship Id="rId5" Type="http://schemas.openxmlformats.org/officeDocument/2006/relationships/hyperlink" Target="https://docs.github.com/organizations/keeping-your-organization-secure/managing-two-factor-authentication-for-your-organization/preparing-to-require-two-factor-authentication-in-your-organization" TargetMode="External"/><Relationship Id="rId4" Type="http://schemas.openxmlformats.org/officeDocument/2006/relationships/hyperlink" Target="https://docs.github.com/enterprise-cloud@latest/organizations/granting-access-to-your-organization-with-saml-single-sign-on/viewing-and-managing-a-members-saml-access-to-your-organizatio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3.sv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1" y="2549528"/>
            <a:ext cx="5748827" cy="2110578"/>
          </a:xfrm>
        </p:spPr>
        <p:txBody>
          <a:bodyPr/>
          <a:lstStyle/>
          <a:p>
            <a:r>
              <a:rPr lang="en-US" dirty="0">
                <a:latin typeface="Quattrocento Sans" panose="020B0502050000020003" pitchFamily="34" charset="0"/>
              </a:rPr>
              <a:t>GH-100: GitHub Fundamentals - </a:t>
            </a:r>
            <a:r>
              <a:rPr lang="en-US" sz="3600" dirty="0">
                <a:latin typeface="Quattrocento Sans" panose="020B0502050000020003" pitchFamily="34" charset="0"/>
              </a:rPr>
              <a:t>Administration basics and product features Part 2</a:t>
            </a:r>
          </a:p>
        </p:txBody>
      </p:sp>
      <p:sp>
        <p:nvSpPr>
          <p:cNvPr id="6" name="Text Placeholder 5">
            <a:extLst>
              <a:ext uri="{FF2B5EF4-FFF2-40B4-BE49-F238E27FC236}">
                <a16:creationId xmlns:a16="http://schemas.microsoft.com/office/drawing/2014/main" id="{A885462E-AC6B-3006-FA4D-1CE744FBA46E}"/>
              </a:ext>
            </a:extLst>
          </p:cNvPr>
          <p:cNvSpPr>
            <a:spLocks noGrp="1"/>
          </p:cNvSpPr>
          <p:nvPr>
            <p:ph type="body" sz="quarter" idx="13"/>
          </p:nvPr>
        </p:nvSpPr>
        <p:spPr>
          <a:xfrm>
            <a:off x="569911" y="5681324"/>
            <a:ext cx="7434032" cy="501035"/>
          </a:xfrm>
        </p:spPr>
        <p:txBody>
          <a:bodyPr/>
          <a:lstStyle/>
          <a:p>
            <a:r>
              <a:rPr lang="en-US" sz="1800" dirty="0">
                <a:latin typeface="Quattrocento Sans" panose="020B0502050000020003" pitchFamily="34" charset="0"/>
                <a:hlinkClick r:id="rId3">
                  <a:extLst>
                    <a:ext uri="{A12FA001-AC4F-418D-AE19-62706E023703}">
                      <ahyp:hlinkClr xmlns:ahyp="http://schemas.microsoft.com/office/drawing/2018/hyperlinkcolor" val="tx"/>
                    </a:ext>
                  </a:extLst>
                </a:hlinkClick>
              </a:rPr>
              <a:t>GitHub Fundamentals - Administration basics and product features  </a:t>
            </a:r>
          </a:p>
          <a:p>
            <a:r>
              <a:rPr lang="en-US" sz="1800" dirty="0">
                <a:latin typeface="Quattrocento Sans" panose="020B0502050000020003" pitchFamily="34" charset="0"/>
                <a:hlinkClick r:id="rId3">
                  <a:extLst>
                    <a:ext uri="{A12FA001-AC4F-418D-AE19-62706E023703}">
                      <ahyp:hlinkClr xmlns:ahyp="http://schemas.microsoft.com/office/drawing/2018/hyperlinkcolor" val="tx"/>
                    </a:ext>
                  </a:extLst>
                </a:hlinkClick>
              </a:rPr>
              <a:t>- Part 2</a:t>
            </a:r>
            <a:endParaRPr lang="en-US" sz="1800" dirty="0"/>
          </a:p>
        </p:txBody>
      </p:sp>
      <p:sp>
        <p:nvSpPr>
          <p:cNvPr id="2" name="Footer Placeholder 1">
            <a:extLst>
              <a:ext uri="{FF2B5EF4-FFF2-40B4-BE49-F238E27FC236}">
                <a16:creationId xmlns:a16="http://schemas.microsoft.com/office/drawing/2014/main" id="{B4842410-2607-E871-3A7B-A6BFCD364DDB}"/>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404688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24CF1-AD47-7B40-E3BF-12F55656A5FF}"/>
              </a:ext>
            </a:extLst>
          </p:cNvPr>
          <p:cNvSpPr>
            <a:spLocks noGrp="1"/>
          </p:cNvSpPr>
          <p:nvPr>
            <p:ph type="title"/>
          </p:nvPr>
        </p:nvSpPr>
        <p:spPr>
          <a:xfrm>
            <a:off x="588261" y="681010"/>
            <a:ext cx="10306161" cy="311255"/>
          </a:xfrm>
        </p:spPr>
        <p:txBody>
          <a:bodyPr>
            <a:noAutofit/>
          </a:bodyPr>
          <a:lstStyle/>
          <a:p>
            <a:r>
              <a:rPr lang="en-US" sz="2900" dirty="0">
                <a:latin typeface="Quattrocento Sans" panose="020B0502050000020003" pitchFamily="34" charset="0"/>
              </a:rPr>
              <a:t>Enabling and Enforcing SAML SSO</a:t>
            </a:r>
          </a:p>
        </p:txBody>
      </p:sp>
      <p:graphicFrame>
        <p:nvGraphicFramePr>
          <p:cNvPr id="10" name="Table 9">
            <a:extLst>
              <a:ext uri="{FF2B5EF4-FFF2-40B4-BE49-F238E27FC236}">
                <a16:creationId xmlns:a16="http://schemas.microsoft.com/office/drawing/2014/main" id="{FB95B65C-95EF-CFEB-37FF-6C3950EA7EE8}"/>
              </a:ext>
            </a:extLst>
          </p:cNvPr>
          <p:cNvGraphicFramePr>
            <a:graphicFrameLocks noGrp="1"/>
          </p:cNvGraphicFramePr>
          <p:nvPr>
            <p:extLst>
              <p:ext uri="{D42A27DB-BD31-4B8C-83A1-F6EECF244321}">
                <p14:modId xmlns:p14="http://schemas.microsoft.com/office/powerpoint/2010/main" val="2868712898"/>
              </p:ext>
            </p:extLst>
          </p:nvPr>
        </p:nvGraphicFramePr>
        <p:xfrm>
          <a:off x="708982" y="1528577"/>
          <a:ext cx="6235828" cy="4632960"/>
        </p:xfrm>
        <a:graphic>
          <a:graphicData uri="http://schemas.openxmlformats.org/drawingml/2006/table">
            <a:tbl>
              <a:tblPr firstRow="1" bandRow="1">
                <a:tableStyleId>{073A0DAA-6AF3-43AB-8588-CEC1D06C72B9}</a:tableStyleId>
              </a:tblPr>
              <a:tblGrid>
                <a:gridCol w="1616365">
                  <a:extLst>
                    <a:ext uri="{9D8B030D-6E8A-4147-A177-3AD203B41FA5}">
                      <a16:colId xmlns:a16="http://schemas.microsoft.com/office/drawing/2014/main" val="1608846247"/>
                    </a:ext>
                  </a:extLst>
                </a:gridCol>
                <a:gridCol w="4619463">
                  <a:extLst>
                    <a:ext uri="{9D8B030D-6E8A-4147-A177-3AD203B41FA5}">
                      <a16:colId xmlns:a16="http://schemas.microsoft.com/office/drawing/2014/main" val="673293402"/>
                    </a:ext>
                  </a:extLst>
                </a:gridCol>
              </a:tblGrid>
              <a:tr h="246867">
                <a:tc>
                  <a:txBody>
                    <a:bodyPr/>
                    <a:lstStyle/>
                    <a:p>
                      <a:pPr algn="l"/>
                      <a:r>
                        <a:rPr lang="en-US" dirty="0">
                          <a:solidFill>
                            <a:schemeClr val="tx1"/>
                          </a:solidFill>
                          <a:effectLst/>
                          <a:latin typeface="Quattrocento Sans" panose="020B0502050000020003" pitchFamily="34" charset="0"/>
                        </a:rPr>
                        <a:t>Step</a:t>
                      </a:r>
                    </a:p>
                  </a:txBody>
                  <a:tcPr marL="95250" marR="95250" marT="47625" marB="47625"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dirty="0">
                          <a:solidFill>
                            <a:schemeClr val="tx1"/>
                          </a:solidFill>
                          <a:effectLst/>
                          <a:latin typeface="Quattrocento Sans" panose="020B0502050000020003" pitchFamily="34" charset="0"/>
                        </a:rPr>
                        <a:t>Description</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00431"/>
                  </a:ext>
                </a:extLst>
              </a:tr>
              <a:tr h="272009">
                <a:tc>
                  <a:txBody>
                    <a:bodyPr/>
                    <a:lstStyle/>
                    <a:p>
                      <a:r>
                        <a:rPr lang="en-US" sz="1400" b="1">
                          <a:effectLst/>
                          <a:latin typeface="Quattrocento Sans" panose="020B0502050000020003" pitchFamily="34" charset="0"/>
                        </a:rPr>
                        <a:t>1. Prepare Your Organization</a:t>
                      </a:r>
                      <a:endParaRPr lang="en-US" sz="1400">
                        <a:effectLst/>
                        <a:latin typeface="Quattrocento Sans" panose="020B0502050000020003" pitchFamily="34" charset="0"/>
                      </a:endParaRPr>
                    </a:p>
                  </a:txBody>
                  <a:tcPr marL="95250" marR="95250" marT="47625" marB="47625"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spcAft>
                          <a:spcPts val="600"/>
                        </a:spcAft>
                        <a:buFont typeface="Arial" panose="020B0604020202020204" pitchFamily="34" charset="0"/>
                        <a:buChar char="•"/>
                      </a:pPr>
                      <a:r>
                        <a:rPr lang="en-US" sz="1200" dirty="0">
                          <a:effectLst/>
                          <a:latin typeface="Quattrocento Sans" panose="020B0502050000020003" pitchFamily="34" charset="0"/>
                        </a:rPr>
                        <a:t>Review your organization's membership to ensure all members have accounts linked to your Identity Provider (IdP).</a:t>
                      </a:r>
                    </a:p>
                    <a:p>
                      <a:pPr marL="171450" indent="-171450">
                        <a:spcAft>
                          <a:spcPts val="600"/>
                        </a:spcAft>
                        <a:buFont typeface="Arial" panose="020B0604020202020204" pitchFamily="34" charset="0"/>
                        <a:buChar char="•"/>
                      </a:pPr>
                      <a:r>
                        <a:rPr lang="en-US" sz="1200" dirty="0">
                          <a:effectLst/>
                          <a:latin typeface="Quattrocento Sans" panose="020B0502050000020003" pitchFamily="34" charset="0"/>
                        </a:rPr>
                        <a:t>Enable SAML SSO and review members' SAML access.</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9863896"/>
                  </a:ext>
                </a:extLst>
              </a:tr>
              <a:tr h="272009">
                <a:tc>
                  <a:txBody>
                    <a:bodyPr/>
                    <a:lstStyle/>
                    <a:p>
                      <a:r>
                        <a:rPr lang="en-US" sz="1400" b="1" dirty="0">
                          <a:effectLst/>
                          <a:latin typeface="Quattrocento Sans" panose="020B0502050000020003" pitchFamily="34" charset="0"/>
                        </a:rPr>
                        <a:t>2. Enable SAML SSO</a:t>
                      </a:r>
                      <a:endParaRPr lang="en-US" sz="1400" dirty="0">
                        <a:effectLst/>
                        <a:latin typeface="Quattrocento Sans" panose="020B0502050000020003" pitchFamily="34" charset="0"/>
                      </a:endParaRPr>
                    </a:p>
                  </a:txBody>
                  <a:tcPr marL="95250" marR="95250" marT="47625" marB="47625"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spcAft>
                          <a:spcPts val="600"/>
                        </a:spcAft>
                        <a:buFont typeface="Arial" panose="020B0604020202020204" pitchFamily="34" charset="0"/>
                        <a:buChar char="•"/>
                      </a:pPr>
                      <a:r>
                        <a:rPr lang="en-US" sz="1200" dirty="0">
                          <a:effectLst/>
                          <a:latin typeface="Quattrocento Sans" panose="020B0502050000020003" pitchFamily="34" charset="0"/>
                        </a:rPr>
                        <a:t>In the upper-right corner of GitHub, click your profile photo, then select </a:t>
                      </a:r>
                      <a:r>
                        <a:rPr lang="en-US" sz="1200" b="1" dirty="0">
                          <a:effectLst/>
                          <a:latin typeface="Quattrocento Sans" panose="020B0502050000020003" pitchFamily="34" charset="0"/>
                        </a:rPr>
                        <a:t>Your organizations</a:t>
                      </a:r>
                      <a:r>
                        <a:rPr lang="en-US" sz="1200" dirty="0">
                          <a:effectLst/>
                          <a:latin typeface="Quattrocento Sans" panose="020B0502050000020003" pitchFamily="34" charset="0"/>
                        </a:rPr>
                        <a:t>.</a:t>
                      </a:r>
                    </a:p>
                    <a:p>
                      <a:pPr marL="171450" indent="-171450">
                        <a:spcAft>
                          <a:spcPts val="600"/>
                        </a:spcAft>
                        <a:buFont typeface="Arial" panose="020B0604020202020204" pitchFamily="34" charset="0"/>
                        <a:buChar char="•"/>
                      </a:pPr>
                      <a:r>
                        <a:rPr lang="en-US" sz="1200" dirty="0">
                          <a:effectLst/>
                          <a:latin typeface="Quattrocento Sans" panose="020B0502050000020003" pitchFamily="34" charset="0"/>
                        </a:rPr>
                        <a:t>Choose the organization you want to configure.</a:t>
                      </a:r>
                    </a:p>
                    <a:p>
                      <a:pPr marL="171450" indent="-171450">
                        <a:spcAft>
                          <a:spcPts val="600"/>
                        </a:spcAft>
                        <a:buFont typeface="Arial" panose="020B0604020202020204" pitchFamily="34" charset="0"/>
                        <a:buChar char="•"/>
                      </a:pPr>
                      <a:r>
                        <a:rPr lang="en-US" sz="1200" dirty="0">
                          <a:effectLst/>
                          <a:latin typeface="Quattrocento Sans" panose="020B0502050000020003" pitchFamily="34" charset="0"/>
                        </a:rPr>
                        <a:t>Click </a:t>
                      </a:r>
                      <a:r>
                        <a:rPr lang="en-US" sz="1200" b="1" dirty="0">
                          <a:effectLst/>
                          <a:latin typeface="Quattrocento Sans" panose="020B0502050000020003" pitchFamily="34" charset="0"/>
                        </a:rPr>
                        <a:t>Settings</a:t>
                      </a:r>
                      <a:r>
                        <a:rPr lang="en-US" sz="1200" dirty="0">
                          <a:effectLst/>
                          <a:latin typeface="Quattrocento Sans" panose="020B0502050000020003" pitchFamily="34" charset="0"/>
                        </a:rPr>
                        <a:t> &gt; </a:t>
                      </a:r>
                      <a:r>
                        <a:rPr lang="en-US" sz="1200" b="1" dirty="0">
                          <a:effectLst/>
                          <a:latin typeface="Quattrocento Sans" panose="020B0502050000020003" pitchFamily="34" charset="0"/>
                        </a:rPr>
                        <a:t>Security</a:t>
                      </a:r>
                      <a:r>
                        <a:rPr lang="en-US" sz="1200" dirty="0">
                          <a:effectLst/>
                          <a:latin typeface="Quattrocento Sans" panose="020B0502050000020003" pitchFamily="34" charset="0"/>
                        </a:rPr>
                        <a:t>.</a:t>
                      </a:r>
                    </a:p>
                    <a:p>
                      <a:pPr marL="171450" indent="-171450">
                        <a:spcAft>
                          <a:spcPts val="600"/>
                        </a:spcAft>
                        <a:buFont typeface="Arial" panose="020B0604020202020204" pitchFamily="34" charset="0"/>
                        <a:buChar char="•"/>
                      </a:pPr>
                      <a:r>
                        <a:rPr lang="en-US" sz="1200" dirty="0">
                          <a:effectLst/>
                          <a:latin typeface="Quattrocento Sans" panose="020B0502050000020003" pitchFamily="34" charset="0"/>
                        </a:rPr>
                        <a:t>Under </a:t>
                      </a:r>
                      <a:r>
                        <a:rPr lang="en-US" sz="1200" b="1" dirty="0">
                          <a:effectLst/>
                          <a:latin typeface="Quattrocento Sans" panose="020B0502050000020003" pitchFamily="34" charset="0"/>
                        </a:rPr>
                        <a:t>SAML single sign-on</a:t>
                      </a:r>
                      <a:r>
                        <a:rPr lang="en-US" sz="1200" dirty="0">
                          <a:effectLst/>
                          <a:latin typeface="Quattrocento Sans" panose="020B0502050000020003" pitchFamily="34" charset="0"/>
                        </a:rPr>
                        <a:t>, click </a:t>
                      </a:r>
                      <a:r>
                        <a:rPr lang="en-US" sz="1200" b="1" dirty="0">
                          <a:effectLst/>
                          <a:latin typeface="Quattrocento Sans" panose="020B0502050000020003" pitchFamily="34" charset="0"/>
                        </a:rPr>
                        <a:t>Enable SAML SSO</a:t>
                      </a:r>
                      <a:r>
                        <a:rPr lang="en-US" sz="1200" dirty="0">
                          <a:effectLst/>
                          <a:latin typeface="Quattrocento Sans" panose="020B0502050000020003" pitchFamily="34" charset="0"/>
                        </a:rPr>
                        <a:t>.</a:t>
                      </a:r>
                    </a:p>
                    <a:p>
                      <a:pPr marL="171450" indent="-171450">
                        <a:spcAft>
                          <a:spcPts val="600"/>
                        </a:spcAft>
                        <a:buFont typeface="Arial" panose="020B0604020202020204" pitchFamily="34" charset="0"/>
                        <a:buChar char="•"/>
                      </a:pPr>
                      <a:r>
                        <a:rPr lang="en-US" sz="1200" dirty="0">
                          <a:effectLst/>
                          <a:latin typeface="Quattrocento Sans" panose="020B0502050000020003" pitchFamily="34" charset="0"/>
                        </a:rPr>
                        <a:t>Enter your IdP's SAML SSO URL and the </a:t>
                      </a:r>
                      <a:r>
                        <a:rPr lang="en-US" sz="1200" b="1" dirty="0">
                          <a:effectLst/>
                          <a:latin typeface="Quattrocento Sans" panose="020B0502050000020003" pitchFamily="34" charset="0"/>
                        </a:rPr>
                        <a:t>Public Certificate</a:t>
                      </a:r>
                      <a:r>
                        <a:rPr lang="en-US" sz="1200" dirty="0">
                          <a:effectLst/>
                          <a:latin typeface="Quattrocento Sans" panose="020B0502050000020003" pitchFamily="34" charset="0"/>
                        </a:rPr>
                        <a:t>.</a:t>
                      </a:r>
                    </a:p>
                    <a:p>
                      <a:pPr marL="171450" indent="-171450">
                        <a:spcAft>
                          <a:spcPts val="600"/>
                        </a:spcAft>
                        <a:buFont typeface="Arial" panose="020B0604020202020204" pitchFamily="34" charset="0"/>
                        <a:buChar char="•"/>
                      </a:pPr>
                      <a:r>
                        <a:rPr lang="en-US" sz="1200" dirty="0">
                          <a:effectLst/>
                          <a:latin typeface="Quattrocento Sans" panose="020B0502050000020003" pitchFamily="34" charset="0"/>
                        </a:rPr>
                        <a:t>Click </a:t>
                      </a:r>
                      <a:r>
                        <a:rPr lang="en-US" sz="1200" b="1" dirty="0">
                          <a:effectLst/>
                          <a:latin typeface="Quattrocento Sans" panose="020B0502050000020003" pitchFamily="34" charset="0"/>
                        </a:rPr>
                        <a:t>Test SAML configuration</a:t>
                      </a:r>
                      <a:r>
                        <a:rPr lang="en-US" sz="1200" dirty="0">
                          <a:effectLst/>
                          <a:latin typeface="Quattrocento Sans" panose="020B0502050000020003" pitchFamily="34" charset="0"/>
                        </a:rPr>
                        <a:t> to ensure the settings are correct.</a:t>
                      </a:r>
                    </a:p>
                    <a:p>
                      <a:pPr marL="171450" indent="-171450">
                        <a:spcAft>
                          <a:spcPts val="600"/>
                        </a:spcAft>
                        <a:buFont typeface="Arial" panose="020B0604020202020204" pitchFamily="34" charset="0"/>
                        <a:buChar char="•"/>
                      </a:pPr>
                      <a:r>
                        <a:rPr lang="en-US" sz="1200" dirty="0">
                          <a:effectLst/>
                          <a:latin typeface="Quattrocento Sans" panose="020B0502050000020003" pitchFamily="34" charset="0"/>
                        </a:rPr>
                        <a:t>Click </a:t>
                      </a:r>
                      <a:r>
                        <a:rPr lang="en-US" sz="1200" b="1" dirty="0">
                          <a:effectLst/>
                          <a:latin typeface="Quattrocento Sans" panose="020B0502050000020003" pitchFamily="34" charset="0"/>
                        </a:rPr>
                        <a:t>Save</a:t>
                      </a:r>
                      <a:r>
                        <a:rPr lang="en-US" sz="1200" dirty="0">
                          <a:effectLst/>
                          <a:latin typeface="Quattrocento Sans" panose="020B0502050000020003" pitchFamily="34" charset="0"/>
                        </a:rPr>
                        <a:t> to apply the configuration.</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9659972"/>
                  </a:ext>
                </a:extLst>
              </a:tr>
              <a:tr h="0">
                <a:tc>
                  <a:txBody>
                    <a:bodyPr/>
                    <a:lstStyle/>
                    <a:p>
                      <a:r>
                        <a:rPr lang="en-US" sz="1400" b="1" dirty="0">
                          <a:effectLst/>
                          <a:latin typeface="Quattrocento Sans" panose="020B0502050000020003" pitchFamily="34" charset="0"/>
                        </a:rPr>
                        <a:t>3. Enforce SAML SSO</a:t>
                      </a:r>
                      <a:endParaRPr lang="en-US" sz="1400" dirty="0">
                        <a:effectLst/>
                        <a:latin typeface="Quattrocento Sans" panose="020B0502050000020003" pitchFamily="34" charset="0"/>
                      </a:endParaRPr>
                    </a:p>
                  </a:txBody>
                  <a:tcPr marL="95250" marR="95250" marT="47625" marB="47625"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spcAft>
                          <a:spcPts val="600"/>
                        </a:spcAft>
                        <a:buFont typeface="Arial" panose="020B0604020202020204" pitchFamily="34" charset="0"/>
                        <a:buChar char="•"/>
                      </a:pPr>
                      <a:r>
                        <a:rPr lang="en-US" sz="1200" dirty="0">
                          <a:effectLst/>
                          <a:latin typeface="Quattrocento Sans" panose="020B0502050000020003" pitchFamily="34" charset="0"/>
                        </a:rPr>
                        <a:t>In the </a:t>
                      </a:r>
                      <a:r>
                        <a:rPr lang="en-US" sz="1200" b="1" dirty="0">
                          <a:effectLst/>
                          <a:latin typeface="Quattrocento Sans" panose="020B0502050000020003" pitchFamily="34" charset="0"/>
                        </a:rPr>
                        <a:t>Security</a:t>
                      </a:r>
                      <a:r>
                        <a:rPr lang="en-US" sz="1200" dirty="0">
                          <a:effectLst/>
                          <a:latin typeface="Quattrocento Sans" panose="020B0502050000020003" pitchFamily="34" charset="0"/>
                        </a:rPr>
                        <a:t> settings, under </a:t>
                      </a:r>
                      <a:r>
                        <a:rPr lang="en-US" sz="1200" b="1" dirty="0">
                          <a:effectLst/>
                          <a:latin typeface="Quattrocento Sans" panose="020B0502050000020003" pitchFamily="34" charset="0"/>
                        </a:rPr>
                        <a:t>SAML single sign-on</a:t>
                      </a:r>
                      <a:r>
                        <a:rPr lang="en-US" sz="1200" dirty="0">
                          <a:effectLst/>
                          <a:latin typeface="Quattrocento Sans" panose="020B0502050000020003" pitchFamily="34" charset="0"/>
                        </a:rPr>
                        <a:t>, select </a:t>
                      </a:r>
                      <a:r>
                        <a:rPr lang="en-US" sz="1200" b="1" dirty="0">
                          <a:effectLst/>
                          <a:latin typeface="Quattrocento Sans" panose="020B0502050000020003" pitchFamily="34" charset="0"/>
                        </a:rPr>
                        <a:t>Require SAML SSO authentication for all members of the organization</a:t>
                      </a:r>
                      <a:r>
                        <a:rPr lang="en-US" sz="1200" dirty="0">
                          <a:effectLst/>
                          <a:latin typeface="Quattrocento Sans" panose="020B0502050000020003" pitchFamily="34" charset="0"/>
                        </a:rPr>
                        <a:t>.</a:t>
                      </a:r>
                    </a:p>
                    <a:p>
                      <a:pPr marL="171450" indent="-171450">
                        <a:spcAft>
                          <a:spcPts val="600"/>
                        </a:spcAft>
                        <a:buFont typeface="Arial" panose="020B0604020202020204" pitchFamily="34" charset="0"/>
                        <a:buChar char="•"/>
                      </a:pPr>
                      <a:r>
                        <a:rPr lang="en-US" sz="1200" dirty="0">
                          <a:effectLst/>
                          <a:latin typeface="Quattrocento Sans" panose="020B0502050000020003" pitchFamily="34" charset="0"/>
                        </a:rPr>
                        <a:t>Review the list of members who haven't authenticated via your IdP.</a:t>
                      </a:r>
                    </a:p>
                    <a:p>
                      <a:pPr marL="171450" indent="-171450">
                        <a:spcAft>
                          <a:spcPts val="600"/>
                        </a:spcAft>
                        <a:buFont typeface="Arial" panose="020B0604020202020204" pitchFamily="34" charset="0"/>
                        <a:buChar char="•"/>
                      </a:pPr>
                      <a:r>
                        <a:rPr lang="en-US" sz="1200" dirty="0">
                          <a:effectLst/>
                          <a:latin typeface="Quattrocento Sans" panose="020B0502050000020003" pitchFamily="34" charset="0"/>
                        </a:rPr>
                        <a:t>Click </a:t>
                      </a:r>
                      <a:r>
                        <a:rPr lang="en-US" sz="1200" b="1" dirty="0">
                          <a:effectLst/>
                          <a:latin typeface="Quattrocento Sans" panose="020B0502050000020003" pitchFamily="34" charset="0"/>
                        </a:rPr>
                        <a:t>Remove members and require SAML single sign-on</a:t>
                      </a:r>
                      <a:r>
                        <a:rPr lang="en-US" sz="1200" dirty="0">
                          <a:effectLst/>
                          <a:latin typeface="Quattrocento Sans" panose="020B0502050000020003" pitchFamily="34" charset="0"/>
                        </a:rPr>
                        <a:t> to enforce the policy.</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23852308"/>
                  </a:ext>
                </a:extLst>
              </a:tr>
            </a:tbl>
          </a:graphicData>
        </a:graphic>
      </p:graphicFrame>
      <p:sp>
        <p:nvSpPr>
          <p:cNvPr id="3" name="Text Placeholder 2">
            <a:extLst>
              <a:ext uri="{FF2B5EF4-FFF2-40B4-BE49-F238E27FC236}">
                <a16:creationId xmlns:a16="http://schemas.microsoft.com/office/drawing/2014/main" id="{4106D0C4-CD09-E91C-D80A-9B88F78AABC9}"/>
              </a:ext>
            </a:extLst>
          </p:cNvPr>
          <p:cNvSpPr txBox="1">
            <a:spLocks/>
          </p:cNvSpPr>
          <p:nvPr/>
        </p:nvSpPr>
        <p:spPr>
          <a:xfrm>
            <a:off x="708982" y="1036135"/>
            <a:ext cx="3793570"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1800" b="0" i="0" dirty="0">
                <a:effectLst/>
                <a:latin typeface="Quattrocento Sans" panose="020B0502050000020003" pitchFamily="34" charset="0"/>
              </a:rPr>
              <a:t>Organization-Level SAML SSO</a:t>
            </a:r>
          </a:p>
        </p:txBody>
      </p:sp>
      <p:pic>
        <p:nvPicPr>
          <p:cNvPr id="4" name="Picture 3">
            <a:extLst>
              <a:ext uri="{FF2B5EF4-FFF2-40B4-BE49-F238E27FC236}">
                <a16:creationId xmlns:a16="http://schemas.microsoft.com/office/drawing/2014/main" id="{28D256C6-B43D-7D2E-73F7-48E8360644B7}"/>
              </a:ext>
            </a:extLst>
          </p:cNvPr>
          <p:cNvPicPr>
            <a:picLocks noChangeAspect="1"/>
          </p:cNvPicPr>
          <p:nvPr/>
        </p:nvPicPr>
        <p:blipFill>
          <a:blip r:embed="rId3"/>
          <a:stretch>
            <a:fillRect/>
          </a:stretch>
        </p:blipFill>
        <p:spPr>
          <a:xfrm>
            <a:off x="7164729" y="1568919"/>
            <a:ext cx="4568497" cy="1033901"/>
          </a:xfrm>
          <a:prstGeom prst="rect">
            <a:avLst/>
          </a:prstGeom>
        </p:spPr>
      </p:pic>
      <p:pic>
        <p:nvPicPr>
          <p:cNvPr id="5" name="Picture 4">
            <a:extLst>
              <a:ext uri="{FF2B5EF4-FFF2-40B4-BE49-F238E27FC236}">
                <a16:creationId xmlns:a16="http://schemas.microsoft.com/office/drawing/2014/main" id="{FED1020B-6749-D61A-6E71-EA4322AD4609}"/>
              </a:ext>
            </a:extLst>
          </p:cNvPr>
          <p:cNvPicPr>
            <a:picLocks noChangeAspect="1"/>
          </p:cNvPicPr>
          <p:nvPr/>
        </p:nvPicPr>
        <p:blipFill>
          <a:blip r:embed="rId4"/>
          <a:stretch>
            <a:fillRect/>
          </a:stretch>
        </p:blipFill>
        <p:spPr>
          <a:xfrm>
            <a:off x="7165845" y="2817466"/>
            <a:ext cx="4567381" cy="2650969"/>
          </a:xfrm>
          <a:prstGeom prst="rect">
            <a:avLst/>
          </a:prstGeom>
        </p:spPr>
      </p:pic>
      <p:sp>
        <p:nvSpPr>
          <p:cNvPr id="7" name="Text Placeholder 2">
            <a:extLst>
              <a:ext uri="{FF2B5EF4-FFF2-40B4-BE49-F238E27FC236}">
                <a16:creationId xmlns:a16="http://schemas.microsoft.com/office/drawing/2014/main" id="{D50F30EF-05E4-0CD0-652E-CA704A4349AD}"/>
              </a:ext>
            </a:extLst>
          </p:cNvPr>
          <p:cNvSpPr txBox="1">
            <a:spLocks/>
          </p:cNvSpPr>
          <p:nvPr/>
        </p:nvSpPr>
        <p:spPr>
          <a:xfrm>
            <a:off x="7257417" y="6007730"/>
            <a:ext cx="4475809"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spcAft>
                <a:spcPts val="600"/>
              </a:spcAft>
            </a:pPr>
            <a:endParaRPr lang="en-US" sz="2000" dirty="0">
              <a:latin typeface="Quattrocento Sans" panose="020B0502050000020003" pitchFamily="34" charset="0"/>
            </a:endParaRPr>
          </a:p>
          <a:p>
            <a:pPr marL="0" indent="0" algn="just">
              <a:spcAft>
                <a:spcPts val="600"/>
              </a:spcAft>
              <a:buNone/>
            </a:pPr>
            <a:r>
              <a:rPr lang="en-US" sz="1800" b="1" dirty="0">
                <a:latin typeface="Quattrocento Sans" panose="020B0502050000020003" pitchFamily="34" charset="0"/>
              </a:rPr>
              <a:t>Note: </a:t>
            </a:r>
            <a:r>
              <a:rPr lang="en-US" sz="1800" dirty="0">
                <a:latin typeface="Quattrocento Sans" panose="020B0502050000020003" pitchFamily="34" charset="0"/>
              </a:rPr>
              <a:t>GitHub provides limited support for identity providers that implement the SAML 2.0 standard.</a:t>
            </a:r>
          </a:p>
          <a:p>
            <a:pPr marL="0" indent="0" algn="just">
              <a:spcAft>
                <a:spcPts val="600"/>
              </a:spcAft>
              <a:buNone/>
            </a:pPr>
            <a:endParaRPr lang="en-US" sz="2000" dirty="0">
              <a:latin typeface="Quattrocento Sans" panose="020B0502050000020003" pitchFamily="34" charset="0"/>
            </a:endParaRPr>
          </a:p>
          <a:p>
            <a:pPr marL="0" indent="0" algn="just">
              <a:spcAft>
                <a:spcPts val="600"/>
              </a:spcAft>
              <a:buNone/>
            </a:pPr>
            <a:endParaRPr lang="en-US" sz="2000" dirty="0">
              <a:latin typeface="Quattrocento Sans" panose="020B0502050000020003" pitchFamily="34" charset="0"/>
            </a:endParaRPr>
          </a:p>
        </p:txBody>
      </p:sp>
      <p:cxnSp>
        <p:nvCxnSpPr>
          <p:cNvPr id="8" name="Straight Connector 7">
            <a:extLst>
              <a:ext uri="{FF2B5EF4-FFF2-40B4-BE49-F238E27FC236}">
                <a16:creationId xmlns:a16="http://schemas.microsoft.com/office/drawing/2014/main" id="{F02141A1-9E4D-C9FE-C402-2B2B94C630DE}"/>
              </a:ext>
            </a:extLst>
          </p:cNvPr>
          <p:cNvCxnSpPr>
            <a:cxnSpLocks/>
          </p:cNvCxnSpPr>
          <p:nvPr/>
        </p:nvCxnSpPr>
        <p:spPr>
          <a:xfrm>
            <a:off x="7164729" y="5594377"/>
            <a:ext cx="0" cy="826706"/>
          </a:xfrm>
          <a:prstGeom prst="line">
            <a:avLst/>
          </a:prstGeom>
          <a:ln w="38100"/>
        </p:spPr>
        <p:style>
          <a:lnRef idx="2">
            <a:schemeClr val="dk1"/>
          </a:lnRef>
          <a:fillRef idx="0">
            <a:schemeClr val="dk1"/>
          </a:fillRef>
          <a:effectRef idx="1">
            <a:schemeClr val="dk1"/>
          </a:effectRef>
          <a:fontRef idx="minor">
            <a:schemeClr val="tx1"/>
          </a:fontRef>
        </p:style>
      </p:cxnSp>
      <p:sp>
        <p:nvSpPr>
          <p:cNvPr id="11" name="Footer Placeholder 3">
            <a:extLst>
              <a:ext uri="{FF2B5EF4-FFF2-40B4-BE49-F238E27FC236}">
                <a16:creationId xmlns:a16="http://schemas.microsoft.com/office/drawing/2014/main" id="{FF7F93DB-B504-4EC8-4DCB-6DDE7FEC3AE4}"/>
              </a:ext>
            </a:extLst>
          </p:cNvPr>
          <p:cNvSpPr>
            <a:spLocks noGrp="1"/>
          </p:cNvSpPr>
          <p:nvPr>
            <p:ph type="ftr" sz="quarter" idx="3"/>
          </p:nvPr>
        </p:nvSpPr>
        <p:spPr>
          <a:xfrm>
            <a:off x="579438" y="6421083"/>
            <a:ext cx="4151312" cy="197976"/>
          </a:xfrm>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97468245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24CF1-AD47-7B40-E3BF-12F55656A5FF}"/>
              </a:ext>
            </a:extLst>
          </p:cNvPr>
          <p:cNvSpPr>
            <a:spLocks noGrp="1"/>
          </p:cNvSpPr>
          <p:nvPr>
            <p:ph type="title"/>
          </p:nvPr>
        </p:nvSpPr>
        <p:spPr>
          <a:xfrm>
            <a:off x="588261" y="681010"/>
            <a:ext cx="10306161" cy="311255"/>
          </a:xfrm>
        </p:spPr>
        <p:txBody>
          <a:bodyPr>
            <a:noAutofit/>
          </a:bodyPr>
          <a:lstStyle/>
          <a:p>
            <a:r>
              <a:rPr lang="en-US" sz="2900" dirty="0">
                <a:latin typeface="Quattrocento Sans" panose="020B0502050000020003" pitchFamily="34" charset="0"/>
              </a:rPr>
              <a:t>Enabling and Enforcing SAML SSO</a:t>
            </a:r>
          </a:p>
        </p:txBody>
      </p:sp>
      <p:graphicFrame>
        <p:nvGraphicFramePr>
          <p:cNvPr id="10" name="Table 9">
            <a:extLst>
              <a:ext uri="{FF2B5EF4-FFF2-40B4-BE49-F238E27FC236}">
                <a16:creationId xmlns:a16="http://schemas.microsoft.com/office/drawing/2014/main" id="{FB95B65C-95EF-CFEB-37FF-6C3950EA7EE8}"/>
              </a:ext>
            </a:extLst>
          </p:cNvPr>
          <p:cNvGraphicFramePr>
            <a:graphicFrameLocks noGrp="1"/>
          </p:cNvGraphicFramePr>
          <p:nvPr/>
        </p:nvGraphicFramePr>
        <p:xfrm>
          <a:off x="708982" y="1528577"/>
          <a:ext cx="5826801" cy="4095750"/>
        </p:xfrm>
        <a:graphic>
          <a:graphicData uri="http://schemas.openxmlformats.org/drawingml/2006/table">
            <a:tbl>
              <a:tblPr firstRow="1" bandRow="1">
                <a:tableStyleId>{073A0DAA-6AF3-43AB-8588-CEC1D06C72B9}</a:tableStyleId>
              </a:tblPr>
              <a:tblGrid>
                <a:gridCol w="1510343">
                  <a:extLst>
                    <a:ext uri="{9D8B030D-6E8A-4147-A177-3AD203B41FA5}">
                      <a16:colId xmlns:a16="http://schemas.microsoft.com/office/drawing/2014/main" val="1608846247"/>
                    </a:ext>
                  </a:extLst>
                </a:gridCol>
                <a:gridCol w="4316458">
                  <a:extLst>
                    <a:ext uri="{9D8B030D-6E8A-4147-A177-3AD203B41FA5}">
                      <a16:colId xmlns:a16="http://schemas.microsoft.com/office/drawing/2014/main" val="673293402"/>
                    </a:ext>
                  </a:extLst>
                </a:gridCol>
              </a:tblGrid>
              <a:tr h="246867">
                <a:tc>
                  <a:txBody>
                    <a:bodyPr/>
                    <a:lstStyle/>
                    <a:p>
                      <a:pPr algn="l"/>
                      <a:r>
                        <a:rPr lang="en-US" dirty="0">
                          <a:solidFill>
                            <a:schemeClr val="tx1"/>
                          </a:solidFill>
                          <a:effectLst/>
                          <a:latin typeface="Quattrocento Sans" panose="020B0502050000020003" pitchFamily="34" charset="0"/>
                        </a:rPr>
                        <a:t>Step</a:t>
                      </a:r>
                    </a:p>
                  </a:txBody>
                  <a:tcPr marL="95250" marR="95250" marT="47625" marB="47625"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dirty="0">
                          <a:solidFill>
                            <a:schemeClr val="tx1"/>
                          </a:solidFill>
                          <a:effectLst/>
                          <a:latin typeface="Quattrocento Sans" panose="020B0502050000020003" pitchFamily="34" charset="0"/>
                        </a:rPr>
                        <a:t>Description</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00431"/>
                  </a:ext>
                </a:extLst>
              </a:tr>
              <a:tr h="272009">
                <a:tc>
                  <a:txBody>
                    <a:bodyPr/>
                    <a:lstStyle/>
                    <a:p>
                      <a:r>
                        <a:rPr lang="en-US" sz="1400" b="1">
                          <a:effectLst/>
                          <a:latin typeface="Quattrocento Sans" panose="020B0502050000020003" pitchFamily="34" charset="0"/>
                        </a:rPr>
                        <a:t>1. Enable SAML SSO for the Enterprise</a:t>
                      </a:r>
                      <a:endParaRPr lang="en-US" sz="1400">
                        <a:effectLst/>
                        <a:latin typeface="Quattrocento Sans" panose="020B0502050000020003" pitchFamily="34" charset="0"/>
                      </a:endParaRPr>
                    </a:p>
                  </a:txBody>
                  <a:tcPr marL="95250" marR="95250" marT="47625" marB="47625"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spcAft>
                          <a:spcPts val="600"/>
                        </a:spcAft>
                        <a:buFont typeface="Arial" panose="020B0604020202020204" pitchFamily="34" charset="0"/>
                        <a:buChar char="•"/>
                      </a:pPr>
                      <a:r>
                        <a:rPr lang="en-US" sz="1200" dirty="0">
                          <a:effectLst/>
                          <a:latin typeface="Quattrocento Sans" panose="020B0502050000020003" pitchFamily="34" charset="0"/>
                        </a:rPr>
                        <a:t>In the upper-right corner of GitHub, click your profile photo, then select </a:t>
                      </a:r>
                      <a:r>
                        <a:rPr lang="en-US" sz="1200" b="1" dirty="0">
                          <a:effectLst/>
                          <a:latin typeface="Quattrocento Sans" panose="020B0502050000020003" pitchFamily="34" charset="0"/>
                        </a:rPr>
                        <a:t>Your enterprises</a:t>
                      </a:r>
                      <a:r>
                        <a:rPr lang="en-US" sz="1200" dirty="0">
                          <a:effectLst/>
                          <a:latin typeface="Quattrocento Sans" panose="020B0502050000020003" pitchFamily="34" charset="0"/>
                        </a:rPr>
                        <a:t>.</a:t>
                      </a:r>
                    </a:p>
                    <a:p>
                      <a:pPr marL="171450" indent="-171450">
                        <a:spcAft>
                          <a:spcPts val="600"/>
                        </a:spcAft>
                        <a:buFont typeface="Arial" panose="020B0604020202020204" pitchFamily="34" charset="0"/>
                        <a:buChar char="•"/>
                      </a:pPr>
                      <a:r>
                        <a:rPr lang="en-US" sz="1200" dirty="0">
                          <a:effectLst/>
                          <a:latin typeface="Quattrocento Sans" panose="020B0502050000020003" pitchFamily="34" charset="0"/>
                        </a:rPr>
                        <a:t>Choose the enterprise account you want to configure.</a:t>
                      </a:r>
                    </a:p>
                    <a:p>
                      <a:pPr marL="171450" indent="-171450">
                        <a:spcAft>
                          <a:spcPts val="600"/>
                        </a:spcAft>
                        <a:buFont typeface="Arial" panose="020B0604020202020204" pitchFamily="34" charset="0"/>
                        <a:buChar char="•"/>
                      </a:pPr>
                      <a:r>
                        <a:rPr lang="en-US" sz="1200" dirty="0">
                          <a:effectLst/>
                          <a:latin typeface="Quattrocento Sans" panose="020B0502050000020003" pitchFamily="34" charset="0"/>
                        </a:rPr>
                        <a:t>Click </a:t>
                      </a:r>
                      <a:r>
                        <a:rPr lang="en-US" sz="1200" b="1" dirty="0">
                          <a:effectLst/>
                          <a:latin typeface="Quattrocento Sans" panose="020B0502050000020003" pitchFamily="34" charset="0"/>
                        </a:rPr>
                        <a:t>Settings</a:t>
                      </a:r>
                      <a:r>
                        <a:rPr lang="en-US" sz="1200" dirty="0">
                          <a:effectLst/>
                          <a:latin typeface="Quattrocento Sans" panose="020B0502050000020003" pitchFamily="34" charset="0"/>
                        </a:rPr>
                        <a:t> &gt; </a:t>
                      </a:r>
                      <a:r>
                        <a:rPr lang="en-US" sz="1200" b="1" dirty="0">
                          <a:effectLst/>
                          <a:latin typeface="Quattrocento Sans" panose="020B0502050000020003" pitchFamily="34" charset="0"/>
                        </a:rPr>
                        <a:t>Security</a:t>
                      </a:r>
                      <a:r>
                        <a:rPr lang="en-US" sz="1200" dirty="0">
                          <a:effectLst/>
                          <a:latin typeface="Quattrocento Sans" panose="020B0502050000020003" pitchFamily="34" charset="0"/>
                        </a:rPr>
                        <a:t>.</a:t>
                      </a:r>
                    </a:p>
                    <a:p>
                      <a:pPr marL="171450" indent="-171450">
                        <a:spcAft>
                          <a:spcPts val="600"/>
                        </a:spcAft>
                        <a:buFont typeface="Arial" panose="020B0604020202020204" pitchFamily="34" charset="0"/>
                        <a:buChar char="•"/>
                      </a:pPr>
                      <a:r>
                        <a:rPr lang="en-US" sz="1200" dirty="0">
                          <a:effectLst/>
                          <a:latin typeface="Quattrocento Sans" panose="020B0502050000020003" pitchFamily="34" charset="0"/>
                        </a:rPr>
                        <a:t>Under </a:t>
                      </a:r>
                      <a:r>
                        <a:rPr lang="en-US" sz="1200" b="1" dirty="0">
                          <a:effectLst/>
                          <a:latin typeface="Quattrocento Sans" panose="020B0502050000020003" pitchFamily="34" charset="0"/>
                        </a:rPr>
                        <a:t>SAML single sign-on</a:t>
                      </a:r>
                      <a:r>
                        <a:rPr lang="en-US" sz="1200" dirty="0">
                          <a:effectLst/>
                          <a:latin typeface="Quattrocento Sans" panose="020B0502050000020003" pitchFamily="34" charset="0"/>
                        </a:rPr>
                        <a:t>, click </a:t>
                      </a:r>
                      <a:r>
                        <a:rPr lang="en-US" sz="1200" b="1" dirty="0">
                          <a:effectLst/>
                          <a:latin typeface="Quattrocento Sans" panose="020B0502050000020003" pitchFamily="34" charset="0"/>
                        </a:rPr>
                        <a:t>Enable SAML SSO</a:t>
                      </a:r>
                      <a:r>
                        <a:rPr lang="en-US" sz="1200" dirty="0">
                          <a:effectLst/>
                          <a:latin typeface="Quattrocento Sans" panose="020B0502050000020003" pitchFamily="34" charset="0"/>
                        </a:rPr>
                        <a:t>.</a:t>
                      </a:r>
                    </a:p>
                    <a:p>
                      <a:pPr marL="171450" indent="-171450">
                        <a:spcAft>
                          <a:spcPts val="600"/>
                        </a:spcAft>
                        <a:buFont typeface="Arial" panose="020B0604020202020204" pitchFamily="34" charset="0"/>
                        <a:buChar char="•"/>
                      </a:pPr>
                      <a:r>
                        <a:rPr lang="en-US" sz="1200" dirty="0">
                          <a:effectLst/>
                          <a:latin typeface="Quattrocento Sans" panose="020B0502050000020003" pitchFamily="34" charset="0"/>
                        </a:rPr>
                        <a:t>Enter your IdP's SAML SSO URL and the </a:t>
                      </a:r>
                      <a:r>
                        <a:rPr lang="en-US" sz="1200" b="1" dirty="0">
                          <a:effectLst/>
                          <a:latin typeface="Quattrocento Sans" panose="020B0502050000020003" pitchFamily="34" charset="0"/>
                        </a:rPr>
                        <a:t>Public Certificate</a:t>
                      </a:r>
                      <a:r>
                        <a:rPr lang="en-US" sz="1200" dirty="0">
                          <a:effectLst/>
                          <a:latin typeface="Quattrocento Sans" panose="020B0502050000020003" pitchFamily="34" charset="0"/>
                        </a:rPr>
                        <a:t>.</a:t>
                      </a:r>
                    </a:p>
                    <a:p>
                      <a:pPr marL="171450" indent="-171450">
                        <a:spcAft>
                          <a:spcPts val="600"/>
                        </a:spcAft>
                        <a:buFont typeface="Arial" panose="020B0604020202020204" pitchFamily="34" charset="0"/>
                        <a:buChar char="•"/>
                      </a:pPr>
                      <a:r>
                        <a:rPr lang="en-US" sz="1200" dirty="0">
                          <a:effectLst/>
                          <a:latin typeface="Quattrocento Sans" panose="020B0502050000020003" pitchFamily="34" charset="0"/>
                        </a:rPr>
                        <a:t>Click </a:t>
                      </a:r>
                      <a:r>
                        <a:rPr lang="en-US" sz="1200" b="1" dirty="0">
                          <a:effectLst/>
                          <a:latin typeface="Quattrocento Sans" panose="020B0502050000020003" pitchFamily="34" charset="0"/>
                        </a:rPr>
                        <a:t>Test SAML configuration</a:t>
                      </a:r>
                      <a:r>
                        <a:rPr lang="en-US" sz="1200" dirty="0">
                          <a:effectLst/>
                          <a:latin typeface="Quattrocento Sans" panose="020B0502050000020003" pitchFamily="34" charset="0"/>
                        </a:rPr>
                        <a:t> to ensure the settings are correct.</a:t>
                      </a:r>
                    </a:p>
                    <a:p>
                      <a:pPr marL="171450" indent="-171450">
                        <a:spcAft>
                          <a:spcPts val="600"/>
                        </a:spcAft>
                        <a:buFont typeface="Arial" panose="020B0604020202020204" pitchFamily="34" charset="0"/>
                        <a:buChar char="•"/>
                      </a:pPr>
                      <a:r>
                        <a:rPr lang="en-US" sz="1200" dirty="0">
                          <a:effectLst/>
                          <a:latin typeface="Quattrocento Sans" panose="020B0502050000020003" pitchFamily="34" charset="0"/>
                        </a:rPr>
                        <a:t>Click </a:t>
                      </a:r>
                      <a:r>
                        <a:rPr lang="en-US" sz="1200" b="1" dirty="0">
                          <a:effectLst/>
                          <a:latin typeface="Quattrocento Sans" panose="020B0502050000020003" pitchFamily="34" charset="0"/>
                        </a:rPr>
                        <a:t>Save</a:t>
                      </a:r>
                      <a:r>
                        <a:rPr lang="en-US" sz="1200" dirty="0">
                          <a:effectLst/>
                          <a:latin typeface="Quattrocento Sans" panose="020B0502050000020003" pitchFamily="34" charset="0"/>
                        </a:rPr>
                        <a:t> to apply the configuration.</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9863896"/>
                  </a:ext>
                </a:extLst>
              </a:tr>
              <a:tr h="272009">
                <a:tc>
                  <a:txBody>
                    <a:bodyPr/>
                    <a:lstStyle/>
                    <a:p>
                      <a:r>
                        <a:rPr lang="en-US" sz="1400" b="1" dirty="0">
                          <a:effectLst/>
                          <a:latin typeface="Quattrocento Sans" panose="020B0502050000020003" pitchFamily="34" charset="0"/>
                        </a:rPr>
                        <a:t>2. Enforce SAML SSO for All Organizations</a:t>
                      </a:r>
                      <a:endParaRPr lang="en-US" sz="1400" dirty="0">
                        <a:effectLst/>
                        <a:latin typeface="Quattrocento Sans" panose="020B0502050000020003" pitchFamily="34" charset="0"/>
                      </a:endParaRPr>
                    </a:p>
                  </a:txBody>
                  <a:tcPr marL="95250" marR="95250" marT="47625" marB="47625"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spcAft>
                          <a:spcPts val="600"/>
                        </a:spcAft>
                        <a:buFont typeface="Arial" panose="020B0604020202020204" pitchFamily="34" charset="0"/>
                        <a:buChar char="•"/>
                      </a:pPr>
                      <a:r>
                        <a:rPr lang="en-US" sz="1200" dirty="0">
                          <a:effectLst/>
                          <a:latin typeface="Quattrocento Sans" panose="020B0502050000020003" pitchFamily="34" charset="0"/>
                        </a:rPr>
                        <a:t>In the </a:t>
                      </a:r>
                      <a:r>
                        <a:rPr lang="en-US" sz="1200" b="1" dirty="0">
                          <a:effectLst/>
                          <a:latin typeface="Quattrocento Sans" panose="020B0502050000020003" pitchFamily="34" charset="0"/>
                        </a:rPr>
                        <a:t>Security</a:t>
                      </a:r>
                      <a:r>
                        <a:rPr lang="en-US" sz="1200" dirty="0">
                          <a:effectLst/>
                          <a:latin typeface="Quattrocento Sans" panose="020B0502050000020003" pitchFamily="34" charset="0"/>
                        </a:rPr>
                        <a:t> settings, under </a:t>
                      </a:r>
                      <a:r>
                        <a:rPr lang="en-US" sz="1200" b="1" dirty="0">
                          <a:effectLst/>
                          <a:latin typeface="Quattrocento Sans" panose="020B0502050000020003" pitchFamily="34" charset="0"/>
                        </a:rPr>
                        <a:t>SAML single sign-on</a:t>
                      </a:r>
                      <a:r>
                        <a:rPr lang="en-US" sz="1200" dirty="0">
                          <a:effectLst/>
                          <a:latin typeface="Quattrocento Sans" panose="020B0502050000020003" pitchFamily="34" charset="0"/>
                        </a:rPr>
                        <a:t>, select </a:t>
                      </a:r>
                      <a:r>
                        <a:rPr lang="en-US" sz="1200" b="1" dirty="0">
                          <a:effectLst/>
                          <a:latin typeface="Quattrocento Sans" panose="020B0502050000020003" pitchFamily="34" charset="0"/>
                        </a:rPr>
                        <a:t>Require SAML SSO authentication for all members of the enterprise</a:t>
                      </a:r>
                      <a:r>
                        <a:rPr lang="en-US" sz="1200" dirty="0">
                          <a:effectLst/>
                          <a:latin typeface="Quattrocento Sans" panose="020B0502050000020003" pitchFamily="34" charset="0"/>
                        </a:rPr>
                        <a:t>.</a:t>
                      </a:r>
                    </a:p>
                    <a:p>
                      <a:pPr marL="171450" indent="-171450">
                        <a:spcAft>
                          <a:spcPts val="600"/>
                        </a:spcAft>
                        <a:buFont typeface="Arial" panose="020B0604020202020204" pitchFamily="34" charset="0"/>
                        <a:buChar char="•"/>
                      </a:pPr>
                      <a:r>
                        <a:rPr lang="en-US" sz="1200" dirty="0">
                          <a:effectLst/>
                          <a:latin typeface="Quattrocento Sans" panose="020B0502050000020003" pitchFamily="34" charset="0"/>
                        </a:rPr>
                        <a:t>Review the list of members who haven't authenticated via your IdP.</a:t>
                      </a:r>
                    </a:p>
                    <a:p>
                      <a:pPr marL="171450" indent="-171450">
                        <a:spcAft>
                          <a:spcPts val="600"/>
                        </a:spcAft>
                        <a:buFont typeface="Arial" panose="020B0604020202020204" pitchFamily="34" charset="0"/>
                        <a:buChar char="•"/>
                      </a:pPr>
                      <a:r>
                        <a:rPr lang="en-US" sz="1200" dirty="0">
                          <a:effectLst/>
                          <a:latin typeface="Quattrocento Sans" panose="020B0502050000020003" pitchFamily="34" charset="0"/>
                        </a:rPr>
                        <a:t>Click </a:t>
                      </a:r>
                      <a:r>
                        <a:rPr lang="en-US" sz="1200" b="1" dirty="0">
                          <a:effectLst/>
                          <a:latin typeface="Quattrocento Sans" panose="020B0502050000020003" pitchFamily="34" charset="0"/>
                        </a:rPr>
                        <a:t>Remove members and require SAML single sign-on</a:t>
                      </a:r>
                      <a:r>
                        <a:rPr lang="en-US" sz="1200" dirty="0">
                          <a:effectLst/>
                          <a:latin typeface="Quattrocento Sans" panose="020B0502050000020003" pitchFamily="34" charset="0"/>
                        </a:rPr>
                        <a:t> to enforce the policy.</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9659972"/>
                  </a:ext>
                </a:extLst>
              </a:tr>
            </a:tbl>
          </a:graphicData>
        </a:graphic>
      </p:graphicFrame>
      <p:sp>
        <p:nvSpPr>
          <p:cNvPr id="3" name="Text Placeholder 2">
            <a:extLst>
              <a:ext uri="{FF2B5EF4-FFF2-40B4-BE49-F238E27FC236}">
                <a16:creationId xmlns:a16="http://schemas.microsoft.com/office/drawing/2014/main" id="{4106D0C4-CD09-E91C-D80A-9B88F78AABC9}"/>
              </a:ext>
            </a:extLst>
          </p:cNvPr>
          <p:cNvSpPr txBox="1">
            <a:spLocks/>
          </p:cNvSpPr>
          <p:nvPr/>
        </p:nvSpPr>
        <p:spPr>
          <a:xfrm>
            <a:off x="708982" y="1036135"/>
            <a:ext cx="5301293"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1800" b="0" i="0" dirty="0">
                <a:effectLst/>
                <a:latin typeface="Quattrocento Sans" panose="020B0502050000020003" pitchFamily="34" charset="0"/>
              </a:rPr>
              <a:t>Enterprise-Level SAML SSO</a:t>
            </a:r>
          </a:p>
        </p:txBody>
      </p:sp>
      <p:pic>
        <p:nvPicPr>
          <p:cNvPr id="6" name="Picture 5">
            <a:extLst>
              <a:ext uri="{FF2B5EF4-FFF2-40B4-BE49-F238E27FC236}">
                <a16:creationId xmlns:a16="http://schemas.microsoft.com/office/drawing/2014/main" id="{12320BE1-E014-1DD8-D036-1ABF162AE87B}"/>
              </a:ext>
            </a:extLst>
          </p:cNvPr>
          <p:cNvPicPr>
            <a:picLocks noChangeAspect="1"/>
          </p:cNvPicPr>
          <p:nvPr/>
        </p:nvPicPr>
        <p:blipFill>
          <a:blip r:embed="rId3"/>
          <a:stretch>
            <a:fillRect/>
          </a:stretch>
        </p:blipFill>
        <p:spPr>
          <a:xfrm>
            <a:off x="6677536" y="1528577"/>
            <a:ext cx="4805482" cy="1458215"/>
          </a:xfrm>
          <a:prstGeom prst="rect">
            <a:avLst/>
          </a:prstGeom>
        </p:spPr>
      </p:pic>
      <p:sp>
        <p:nvSpPr>
          <p:cNvPr id="8" name="Footer Placeholder 3">
            <a:extLst>
              <a:ext uri="{FF2B5EF4-FFF2-40B4-BE49-F238E27FC236}">
                <a16:creationId xmlns:a16="http://schemas.microsoft.com/office/drawing/2014/main" id="{0A7CB17C-8A84-5873-8EDA-C59AFE1BCBB9}"/>
              </a:ext>
            </a:extLst>
          </p:cNvPr>
          <p:cNvSpPr>
            <a:spLocks noGrp="1"/>
          </p:cNvSpPr>
          <p:nvPr>
            <p:ph type="ftr" sz="quarter" idx="3"/>
          </p:nvPr>
        </p:nvSpPr>
        <p:spPr>
          <a:xfrm>
            <a:off x="579438" y="6421083"/>
            <a:ext cx="4151312" cy="197976"/>
          </a:xfrm>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05979437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Choosing the Right SSO Scope</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graphicFrame>
        <p:nvGraphicFramePr>
          <p:cNvPr id="3" name="Table 2">
            <a:extLst>
              <a:ext uri="{FF2B5EF4-FFF2-40B4-BE49-F238E27FC236}">
                <a16:creationId xmlns:a16="http://schemas.microsoft.com/office/drawing/2014/main" id="{3ED36C62-B418-8B28-6B15-4825031E1712}"/>
              </a:ext>
            </a:extLst>
          </p:cNvPr>
          <p:cNvGraphicFramePr>
            <a:graphicFrameLocks noGrp="1"/>
          </p:cNvGraphicFramePr>
          <p:nvPr>
            <p:extLst>
              <p:ext uri="{D42A27DB-BD31-4B8C-83A1-F6EECF244321}">
                <p14:modId xmlns:p14="http://schemas.microsoft.com/office/powerpoint/2010/main" val="934267959"/>
              </p:ext>
            </p:extLst>
          </p:nvPr>
        </p:nvGraphicFramePr>
        <p:xfrm>
          <a:off x="666750" y="1203959"/>
          <a:ext cx="10525968" cy="4363464"/>
        </p:xfrm>
        <a:graphic>
          <a:graphicData uri="http://schemas.openxmlformats.org/drawingml/2006/table">
            <a:tbl>
              <a:tblPr firstRow="1" bandRow="1">
                <a:tableStyleId>{5C22544A-7EE6-4342-B048-85BDC9FD1C3A}</a:tableStyleId>
              </a:tblPr>
              <a:tblGrid>
                <a:gridCol w="3508656">
                  <a:extLst>
                    <a:ext uri="{9D8B030D-6E8A-4147-A177-3AD203B41FA5}">
                      <a16:colId xmlns:a16="http://schemas.microsoft.com/office/drawing/2014/main" val="1919677742"/>
                    </a:ext>
                  </a:extLst>
                </a:gridCol>
                <a:gridCol w="3508656">
                  <a:extLst>
                    <a:ext uri="{9D8B030D-6E8A-4147-A177-3AD203B41FA5}">
                      <a16:colId xmlns:a16="http://schemas.microsoft.com/office/drawing/2014/main" val="3681429381"/>
                    </a:ext>
                  </a:extLst>
                </a:gridCol>
                <a:gridCol w="3508656">
                  <a:extLst>
                    <a:ext uri="{9D8B030D-6E8A-4147-A177-3AD203B41FA5}">
                      <a16:colId xmlns:a16="http://schemas.microsoft.com/office/drawing/2014/main" val="343889018"/>
                    </a:ext>
                  </a:extLst>
                </a:gridCol>
              </a:tblGrid>
              <a:tr h="727244">
                <a:tc>
                  <a:txBody>
                    <a:bodyPr/>
                    <a:lstStyle/>
                    <a:p>
                      <a:pPr algn="l" fontAlgn="t"/>
                      <a:r>
                        <a:rPr lang="en-US" sz="2400" dirty="0">
                          <a:solidFill>
                            <a:schemeClr val="tx1"/>
                          </a:solidFill>
                          <a:effectLst/>
                          <a:latin typeface="Quattrocento Sans" panose="020B0502050000020003" pitchFamily="34" charset="0"/>
                        </a:rPr>
                        <a:t>Criteria</a:t>
                      </a:r>
                    </a:p>
                  </a:txBody>
                  <a:tcPr anchor="ctr">
                    <a:solidFill>
                      <a:schemeClr val="bg1">
                        <a:lumMod val="85000"/>
                      </a:schemeClr>
                    </a:solidFill>
                  </a:tcPr>
                </a:tc>
                <a:tc>
                  <a:txBody>
                    <a:bodyPr/>
                    <a:lstStyle/>
                    <a:p>
                      <a:pPr algn="l" fontAlgn="t"/>
                      <a:r>
                        <a:rPr lang="en-US" sz="2400">
                          <a:solidFill>
                            <a:schemeClr val="tx1"/>
                          </a:solidFill>
                          <a:effectLst/>
                          <a:latin typeface="Quattrocento Sans" panose="020B0502050000020003" pitchFamily="34" charset="0"/>
                        </a:rPr>
                        <a:t>Org-Level</a:t>
                      </a:r>
                    </a:p>
                  </a:txBody>
                  <a:tcPr anchor="ctr">
                    <a:solidFill>
                      <a:schemeClr val="bg1">
                        <a:lumMod val="85000"/>
                      </a:schemeClr>
                    </a:solidFill>
                  </a:tcPr>
                </a:tc>
                <a:tc>
                  <a:txBody>
                    <a:bodyPr/>
                    <a:lstStyle/>
                    <a:p>
                      <a:pPr algn="l" fontAlgn="t"/>
                      <a:r>
                        <a:rPr lang="en-US" sz="2400" dirty="0">
                          <a:solidFill>
                            <a:schemeClr val="tx1"/>
                          </a:solidFill>
                          <a:effectLst/>
                          <a:latin typeface="Quattrocento Sans" panose="020B0502050000020003" pitchFamily="34" charset="0"/>
                        </a:rPr>
                        <a:t>Enterprise-Level</a:t>
                      </a:r>
                    </a:p>
                  </a:txBody>
                  <a:tcPr anchor="ctr">
                    <a:solidFill>
                      <a:schemeClr val="bg1">
                        <a:lumMod val="85000"/>
                      </a:schemeClr>
                    </a:solidFill>
                  </a:tcPr>
                </a:tc>
                <a:extLst>
                  <a:ext uri="{0D108BD9-81ED-4DB2-BD59-A6C34878D82A}">
                    <a16:rowId xmlns:a16="http://schemas.microsoft.com/office/drawing/2014/main" val="3858243627"/>
                  </a:ext>
                </a:extLst>
              </a:tr>
              <a:tr h="727244">
                <a:tc>
                  <a:txBody>
                    <a:bodyPr/>
                    <a:lstStyle/>
                    <a:p>
                      <a:pPr algn="l" fontAlgn="t"/>
                      <a:r>
                        <a:rPr lang="en-US" b="1">
                          <a:solidFill>
                            <a:schemeClr val="tx1"/>
                          </a:solidFill>
                          <a:effectLst/>
                          <a:latin typeface="Quattrocento Sans" panose="020B0502050000020003" pitchFamily="34" charset="0"/>
                        </a:rPr>
                        <a:t>Scope</a:t>
                      </a:r>
                      <a:endParaRPr lang="en-US">
                        <a:solidFill>
                          <a:schemeClr val="tx1"/>
                        </a:solidFill>
                        <a:effectLst/>
                        <a:latin typeface="Quattrocento Sans" panose="020B0502050000020003" pitchFamily="34" charset="0"/>
                      </a:endParaRPr>
                    </a:p>
                  </a:txBody>
                  <a:tcPr anchor="ctr">
                    <a:noFill/>
                  </a:tcPr>
                </a:tc>
                <a:tc>
                  <a:txBody>
                    <a:bodyPr/>
                    <a:lstStyle/>
                    <a:p>
                      <a:pPr algn="l" fontAlgn="t"/>
                      <a:r>
                        <a:rPr lang="en-US">
                          <a:solidFill>
                            <a:schemeClr val="tx1"/>
                          </a:solidFill>
                          <a:effectLst/>
                          <a:latin typeface="Quattrocento Sans" panose="020B0502050000020003" pitchFamily="34" charset="0"/>
                        </a:rPr>
                        <a:t>Individual organization</a:t>
                      </a:r>
                    </a:p>
                  </a:txBody>
                  <a:tcPr anchor="ctr">
                    <a:noFill/>
                  </a:tcPr>
                </a:tc>
                <a:tc>
                  <a:txBody>
                    <a:bodyPr/>
                    <a:lstStyle/>
                    <a:p>
                      <a:pPr algn="l" fontAlgn="t"/>
                      <a:r>
                        <a:rPr lang="en-US">
                          <a:solidFill>
                            <a:schemeClr val="tx1"/>
                          </a:solidFill>
                          <a:effectLst/>
                          <a:latin typeface="Quattrocento Sans" panose="020B0502050000020003" pitchFamily="34" charset="0"/>
                        </a:rPr>
                        <a:t>Entire enterprise</a:t>
                      </a:r>
                    </a:p>
                  </a:txBody>
                  <a:tcPr anchor="ctr">
                    <a:noFill/>
                  </a:tcPr>
                </a:tc>
                <a:extLst>
                  <a:ext uri="{0D108BD9-81ED-4DB2-BD59-A6C34878D82A}">
                    <a16:rowId xmlns:a16="http://schemas.microsoft.com/office/drawing/2014/main" val="4284503429"/>
                  </a:ext>
                </a:extLst>
              </a:tr>
              <a:tr h="727244">
                <a:tc>
                  <a:txBody>
                    <a:bodyPr/>
                    <a:lstStyle/>
                    <a:p>
                      <a:pPr algn="l" fontAlgn="t"/>
                      <a:r>
                        <a:rPr lang="en-US" b="1">
                          <a:solidFill>
                            <a:schemeClr val="tx1"/>
                          </a:solidFill>
                          <a:effectLst/>
                          <a:latin typeface="Quattrocento Sans" panose="020B0502050000020003" pitchFamily="34" charset="0"/>
                        </a:rPr>
                        <a:t>User Removal</a:t>
                      </a:r>
                      <a:endParaRPr lang="en-US">
                        <a:solidFill>
                          <a:schemeClr val="tx1"/>
                        </a:solidFill>
                        <a:effectLst/>
                        <a:latin typeface="Quattrocento Sans" panose="020B0502050000020003" pitchFamily="34" charset="0"/>
                      </a:endParaRPr>
                    </a:p>
                  </a:txBody>
                  <a:tcPr anchor="ctr">
                    <a:noFill/>
                  </a:tcPr>
                </a:tc>
                <a:tc>
                  <a:txBody>
                    <a:bodyPr/>
                    <a:lstStyle/>
                    <a:p>
                      <a:pPr algn="l" fontAlgn="t"/>
                      <a:r>
                        <a:rPr lang="en-US" dirty="0">
                          <a:solidFill>
                            <a:schemeClr val="tx1"/>
                          </a:solidFill>
                          <a:effectLst/>
                          <a:latin typeface="Quattrocento Sans" panose="020B0502050000020003" pitchFamily="34" charset="0"/>
                        </a:rPr>
                        <a:t>Immediate upon enforcement</a:t>
                      </a:r>
                    </a:p>
                  </a:txBody>
                  <a:tcPr anchor="ctr">
                    <a:noFill/>
                  </a:tcPr>
                </a:tc>
                <a:tc>
                  <a:txBody>
                    <a:bodyPr/>
                    <a:lstStyle/>
                    <a:p>
                      <a:pPr algn="l" fontAlgn="t"/>
                      <a:r>
                        <a:rPr lang="en-US">
                          <a:solidFill>
                            <a:schemeClr val="tx1"/>
                          </a:solidFill>
                          <a:effectLst/>
                          <a:latin typeface="Quattrocento Sans" panose="020B0502050000020003" pitchFamily="34" charset="0"/>
                        </a:rPr>
                        <a:t>Deferred until next access</a:t>
                      </a:r>
                    </a:p>
                  </a:txBody>
                  <a:tcPr anchor="ctr">
                    <a:noFill/>
                  </a:tcPr>
                </a:tc>
                <a:extLst>
                  <a:ext uri="{0D108BD9-81ED-4DB2-BD59-A6C34878D82A}">
                    <a16:rowId xmlns:a16="http://schemas.microsoft.com/office/drawing/2014/main" val="3075294854"/>
                  </a:ext>
                </a:extLst>
              </a:tr>
              <a:tr h="727244">
                <a:tc>
                  <a:txBody>
                    <a:bodyPr/>
                    <a:lstStyle/>
                    <a:p>
                      <a:pPr algn="l" fontAlgn="t"/>
                      <a:r>
                        <a:rPr lang="en-US" b="1">
                          <a:solidFill>
                            <a:schemeClr val="tx1"/>
                          </a:solidFill>
                          <a:effectLst/>
                          <a:latin typeface="Quattrocento Sans" panose="020B0502050000020003" pitchFamily="34" charset="0"/>
                        </a:rPr>
                        <a:t>Policy Consistency</a:t>
                      </a:r>
                      <a:endParaRPr lang="en-US">
                        <a:solidFill>
                          <a:schemeClr val="tx1"/>
                        </a:solidFill>
                        <a:effectLst/>
                        <a:latin typeface="Quattrocento Sans" panose="020B0502050000020003" pitchFamily="34" charset="0"/>
                      </a:endParaRPr>
                    </a:p>
                  </a:txBody>
                  <a:tcPr anchor="ctr">
                    <a:noFill/>
                  </a:tcPr>
                </a:tc>
                <a:tc>
                  <a:txBody>
                    <a:bodyPr/>
                    <a:lstStyle/>
                    <a:p>
                      <a:pPr algn="l" fontAlgn="t"/>
                      <a:r>
                        <a:rPr lang="en-US">
                          <a:solidFill>
                            <a:schemeClr val="tx1"/>
                          </a:solidFill>
                          <a:effectLst/>
                          <a:latin typeface="Quattrocento Sans" panose="020B0502050000020003" pitchFamily="34" charset="0"/>
                        </a:rPr>
                        <a:t>Varies by org</a:t>
                      </a:r>
                    </a:p>
                  </a:txBody>
                  <a:tcPr anchor="ctr">
                    <a:noFill/>
                  </a:tcPr>
                </a:tc>
                <a:tc>
                  <a:txBody>
                    <a:bodyPr/>
                    <a:lstStyle/>
                    <a:p>
                      <a:pPr algn="l" fontAlgn="t"/>
                      <a:r>
                        <a:rPr lang="en-US" dirty="0">
                          <a:solidFill>
                            <a:schemeClr val="tx1"/>
                          </a:solidFill>
                          <a:effectLst/>
                          <a:latin typeface="Quattrocento Sans" panose="020B0502050000020003" pitchFamily="34" charset="0"/>
                        </a:rPr>
                        <a:t>Unified across enterprise</a:t>
                      </a:r>
                    </a:p>
                  </a:txBody>
                  <a:tcPr anchor="ctr">
                    <a:noFill/>
                  </a:tcPr>
                </a:tc>
                <a:extLst>
                  <a:ext uri="{0D108BD9-81ED-4DB2-BD59-A6C34878D82A}">
                    <a16:rowId xmlns:a16="http://schemas.microsoft.com/office/drawing/2014/main" val="2710600740"/>
                  </a:ext>
                </a:extLst>
              </a:tr>
              <a:tr h="727244">
                <a:tc>
                  <a:txBody>
                    <a:bodyPr/>
                    <a:lstStyle/>
                    <a:p>
                      <a:pPr algn="l" fontAlgn="t"/>
                      <a:r>
                        <a:rPr lang="en-US" b="1">
                          <a:solidFill>
                            <a:schemeClr val="tx1"/>
                          </a:solidFill>
                          <a:effectLst/>
                          <a:latin typeface="Quattrocento Sans" panose="020B0502050000020003" pitchFamily="34" charset="0"/>
                        </a:rPr>
                        <a:t>Setup Complexity</a:t>
                      </a:r>
                      <a:endParaRPr lang="en-US">
                        <a:solidFill>
                          <a:schemeClr val="tx1"/>
                        </a:solidFill>
                        <a:effectLst/>
                        <a:latin typeface="Quattrocento Sans" panose="020B0502050000020003" pitchFamily="34" charset="0"/>
                      </a:endParaRPr>
                    </a:p>
                  </a:txBody>
                  <a:tcPr anchor="ctr">
                    <a:noFill/>
                  </a:tcPr>
                </a:tc>
                <a:tc>
                  <a:txBody>
                    <a:bodyPr/>
                    <a:lstStyle/>
                    <a:p>
                      <a:pPr algn="l" fontAlgn="t"/>
                      <a:r>
                        <a:rPr lang="en-US">
                          <a:solidFill>
                            <a:schemeClr val="tx1"/>
                          </a:solidFill>
                          <a:effectLst/>
                          <a:latin typeface="Quattrocento Sans" panose="020B0502050000020003" pitchFamily="34" charset="0"/>
                        </a:rPr>
                        <a:t>Lower</a:t>
                      </a:r>
                    </a:p>
                  </a:txBody>
                  <a:tcPr anchor="ctr">
                    <a:noFill/>
                  </a:tcPr>
                </a:tc>
                <a:tc>
                  <a:txBody>
                    <a:bodyPr/>
                    <a:lstStyle/>
                    <a:p>
                      <a:pPr algn="l" fontAlgn="t"/>
                      <a:r>
                        <a:rPr lang="en-US" dirty="0">
                          <a:solidFill>
                            <a:schemeClr val="tx1"/>
                          </a:solidFill>
                          <a:effectLst/>
                          <a:latin typeface="Quattrocento Sans" panose="020B0502050000020003" pitchFamily="34" charset="0"/>
                        </a:rPr>
                        <a:t>Higher</a:t>
                      </a:r>
                    </a:p>
                  </a:txBody>
                  <a:tcPr anchor="ctr">
                    <a:noFill/>
                  </a:tcPr>
                </a:tc>
                <a:extLst>
                  <a:ext uri="{0D108BD9-81ED-4DB2-BD59-A6C34878D82A}">
                    <a16:rowId xmlns:a16="http://schemas.microsoft.com/office/drawing/2014/main" val="3882890402"/>
                  </a:ext>
                </a:extLst>
              </a:tr>
              <a:tr h="727244">
                <a:tc>
                  <a:txBody>
                    <a:bodyPr/>
                    <a:lstStyle/>
                    <a:p>
                      <a:pPr algn="l" fontAlgn="t"/>
                      <a:r>
                        <a:rPr lang="en-US" b="1">
                          <a:solidFill>
                            <a:schemeClr val="tx1"/>
                          </a:solidFill>
                          <a:effectLst/>
                          <a:latin typeface="Quattrocento Sans" panose="020B0502050000020003" pitchFamily="34" charset="0"/>
                        </a:rPr>
                        <a:t>Use Case</a:t>
                      </a:r>
                      <a:endParaRPr lang="en-US">
                        <a:solidFill>
                          <a:schemeClr val="tx1"/>
                        </a:solidFill>
                        <a:effectLst/>
                        <a:latin typeface="Quattrocento Sans" panose="020B0502050000020003" pitchFamily="34" charset="0"/>
                      </a:endParaRPr>
                    </a:p>
                  </a:txBody>
                  <a:tcPr anchor="ctr">
                    <a:noFill/>
                  </a:tcPr>
                </a:tc>
                <a:tc>
                  <a:txBody>
                    <a:bodyPr/>
                    <a:lstStyle/>
                    <a:p>
                      <a:pPr algn="l" fontAlgn="t"/>
                      <a:r>
                        <a:rPr lang="en-US">
                          <a:solidFill>
                            <a:schemeClr val="tx1"/>
                          </a:solidFill>
                          <a:effectLst/>
                          <a:latin typeface="Quattrocento Sans" panose="020B0502050000020003" pitchFamily="34" charset="0"/>
                        </a:rPr>
                        <a:t>Pilot/test</a:t>
                      </a:r>
                    </a:p>
                  </a:txBody>
                  <a:tcPr anchor="ctr">
                    <a:noFill/>
                  </a:tcPr>
                </a:tc>
                <a:tc>
                  <a:txBody>
                    <a:bodyPr/>
                    <a:lstStyle/>
                    <a:p>
                      <a:pPr algn="l" fontAlgn="t"/>
                      <a:r>
                        <a:rPr lang="en-US" dirty="0">
                          <a:solidFill>
                            <a:schemeClr val="tx1"/>
                          </a:solidFill>
                          <a:effectLst/>
                          <a:latin typeface="Quattrocento Sans" panose="020B0502050000020003" pitchFamily="34" charset="0"/>
                        </a:rPr>
                        <a:t>Broad compliance</a:t>
                      </a:r>
                    </a:p>
                  </a:txBody>
                  <a:tcPr anchor="ctr">
                    <a:noFill/>
                  </a:tcPr>
                </a:tc>
                <a:extLst>
                  <a:ext uri="{0D108BD9-81ED-4DB2-BD59-A6C34878D82A}">
                    <a16:rowId xmlns:a16="http://schemas.microsoft.com/office/drawing/2014/main" val="1565030671"/>
                  </a:ext>
                </a:extLst>
              </a:tr>
            </a:tbl>
          </a:graphicData>
        </a:graphic>
      </p:graphicFrame>
    </p:spTree>
    <p:extLst>
      <p:ext uri="{BB962C8B-B14F-4D97-AF65-F5344CB8AC3E}">
        <p14:creationId xmlns:p14="http://schemas.microsoft.com/office/powerpoint/2010/main" val="270583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Step-by-Step: Enabling and Enforcing SAML SSO</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graphicFrame>
        <p:nvGraphicFramePr>
          <p:cNvPr id="3" name="Table 2">
            <a:extLst>
              <a:ext uri="{FF2B5EF4-FFF2-40B4-BE49-F238E27FC236}">
                <a16:creationId xmlns:a16="http://schemas.microsoft.com/office/drawing/2014/main" id="{3ED36C62-B418-8B28-6B15-4825031E1712}"/>
              </a:ext>
            </a:extLst>
          </p:cNvPr>
          <p:cNvGraphicFramePr>
            <a:graphicFrameLocks noGrp="1"/>
          </p:cNvGraphicFramePr>
          <p:nvPr>
            <p:extLst>
              <p:ext uri="{D42A27DB-BD31-4B8C-83A1-F6EECF244321}">
                <p14:modId xmlns:p14="http://schemas.microsoft.com/office/powerpoint/2010/main" val="1577054085"/>
              </p:ext>
            </p:extLst>
          </p:nvPr>
        </p:nvGraphicFramePr>
        <p:xfrm>
          <a:off x="683611" y="1242189"/>
          <a:ext cx="6180176" cy="4201964"/>
        </p:xfrm>
        <a:graphic>
          <a:graphicData uri="http://schemas.openxmlformats.org/drawingml/2006/table">
            <a:tbl>
              <a:tblPr firstRow="1" bandRow="1">
                <a:tableStyleId>{5C22544A-7EE6-4342-B048-85BDC9FD1C3A}</a:tableStyleId>
              </a:tblPr>
              <a:tblGrid>
                <a:gridCol w="1712348">
                  <a:extLst>
                    <a:ext uri="{9D8B030D-6E8A-4147-A177-3AD203B41FA5}">
                      <a16:colId xmlns:a16="http://schemas.microsoft.com/office/drawing/2014/main" val="1919677742"/>
                    </a:ext>
                  </a:extLst>
                </a:gridCol>
                <a:gridCol w="4467828">
                  <a:extLst>
                    <a:ext uri="{9D8B030D-6E8A-4147-A177-3AD203B41FA5}">
                      <a16:colId xmlns:a16="http://schemas.microsoft.com/office/drawing/2014/main" val="3681429381"/>
                    </a:ext>
                  </a:extLst>
                </a:gridCol>
              </a:tblGrid>
              <a:tr h="727244">
                <a:tc>
                  <a:txBody>
                    <a:bodyPr/>
                    <a:lstStyle/>
                    <a:p>
                      <a:pPr algn="l" fontAlgn="t"/>
                      <a:r>
                        <a:rPr lang="en-US" sz="2400">
                          <a:solidFill>
                            <a:schemeClr val="tx1"/>
                          </a:solidFill>
                          <a:effectLst/>
                          <a:latin typeface="Quattrocento Sans" panose="020B0502050000020003" pitchFamily="34" charset="0"/>
                        </a:rPr>
                        <a:t>Scope</a:t>
                      </a:r>
                    </a:p>
                  </a:txBody>
                  <a:tcPr anchor="ctr">
                    <a:solidFill>
                      <a:schemeClr val="bg1">
                        <a:lumMod val="85000"/>
                      </a:schemeClr>
                    </a:solidFill>
                  </a:tcPr>
                </a:tc>
                <a:tc>
                  <a:txBody>
                    <a:bodyPr/>
                    <a:lstStyle/>
                    <a:p>
                      <a:pPr algn="l" fontAlgn="t"/>
                      <a:r>
                        <a:rPr lang="en-US" sz="2400" dirty="0">
                          <a:solidFill>
                            <a:schemeClr val="tx1"/>
                          </a:solidFill>
                          <a:effectLst/>
                          <a:latin typeface="Quattrocento Sans" panose="020B0502050000020003" pitchFamily="34" charset="0"/>
                        </a:rPr>
                        <a:t>Steps</a:t>
                      </a:r>
                    </a:p>
                  </a:txBody>
                  <a:tcPr anchor="ctr">
                    <a:solidFill>
                      <a:schemeClr val="bg1">
                        <a:lumMod val="85000"/>
                      </a:schemeClr>
                    </a:solidFill>
                  </a:tcPr>
                </a:tc>
                <a:extLst>
                  <a:ext uri="{0D108BD9-81ED-4DB2-BD59-A6C34878D82A}">
                    <a16:rowId xmlns:a16="http://schemas.microsoft.com/office/drawing/2014/main" val="3858243627"/>
                  </a:ext>
                </a:extLst>
              </a:tr>
              <a:tr h="727244">
                <a:tc>
                  <a:txBody>
                    <a:bodyPr/>
                    <a:lstStyle/>
                    <a:p>
                      <a:pPr algn="l" fontAlgn="t"/>
                      <a:r>
                        <a:rPr lang="en-US" b="1">
                          <a:effectLst/>
                          <a:latin typeface="Quattrocento Sans" panose="020B0502050000020003" pitchFamily="34" charset="0"/>
                        </a:rPr>
                        <a:t>Organization</a:t>
                      </a:r>
                      <a:endParaRPr lang="en-US">
                        <a:effectLst/>
                        <a:latin typeface="Quattrocento Sans" panose="020B0502050000020003" pitchFamily="34" charset="0"/>
                      </a:endParaRPr>
                    </a:p>
                  </a:txBody>
                  <a:tcPr anchor="ctr">
                    <a:noFill/>
                  </a:tcPr>
                </a:tc>
                <a:tc>
                  <a:txBody>
                    <a:bodyPr/>
                    <a:lstStyle/>
                    <a:p>
                      <a:pPr algn="l" fontAlgn="t"/>
                      <a:r>
                        <a:rPr lang="en-US" dirty="0">
                          <a:effectLst/>
                          <a:latin typeface="Quattrocento Sans" panose="020B0502050000020003" pitchFamily="34" charset="0"/>
                        </a:rPr>
                        <a:t>1. Navigate to </a:t>
                      </a:r>
                      <a:r>
                        <a:rPr lang="en-US" b="1" dirty="0">
                          <a:effectLst/>
                          <a:latin typeface="Quattrocento Sans" panose="020B0502050000020003" pitchFamily="34" charset="0"/>
                        </a:rPr>
                        <a:t>Your organizations</a:t>
                      </a:r>
                      <a:r>
                        <a:rPr lang="en-US" dirty="0">
                          <a:effectLst/>
                          <a:latin typeface="Quattrocento Sans" panose="020B0502050000020003" pitchFamily="34" charset="0"/>
                        </a:rPr>
                        <a:t> → </a:t>
                      </a:r>
                      <a:r>
                        <a:rPr lang="en-US" b="1" dirty="0">
                          <a:effectLst/>
                          <a:latin typeface="Quattrocento Sans" panose="020B0502050000020003" pitchFamily="34" charset="0"/>
                        </a:rPr>
                        <a:t>Settings</a:t>
                      </a:r>
                      <a:r>
                        <a:rPr lang="en-US" dirty="0">
                          <a:effectLst/>
                          <a:latin typeface="Quattrocento Sans" panose="020B0502050000020003" pitchFamily="34" charset="0"/>
                        </a:rPr>
                        <a:t> → </a:t>
                      </a:r>
                      <a:r>
                        <a:rPr lang="en-US" b="1" dirty="0">
                          <a:effectLst/>
                          <a:latin typeface="Quattrocento Sans" panose="020B0502050000020003" pitchFamily="34" charset="0"/>
                        </a:rPr>
                        <a:t>Security</a:t>
                      </a:r>
                      <a:r>
                        <a:rPr lang="en-US" dirty="0">
                          <a:effectLst/>
                          <a:latin typeface="Quattrocento Sans" panose="020B0502050000020003" pitchFamily="34" charset="0"/>
                        </a:rPr>
                        <a:t>.</a:t>
                      </a:r>
                      <a:br>
                        <a:rPr lang="en-US" dirty="0">
                          <a:effectLst/>
                          <a:latin typeface="Quattrocento Sans" panose="020B0502050000020003" pitchFamily="34" charset="0"/>
                        </a:rPr>
                      </a:br>
                      <a:r>
                        <a:rPr lang="en-US" dirty="0">
                          <a:effectLst/>
                          <a:latin typeface="Quattrocento Sans" panose="020B0502050000020003" pitchFamily="34" charset="0"/>
                        </a:rPr>
                        <a:t>2. Enable SAML with your IdP’s details.</a:t>
                      </a:r>
                      <a:br>
                        <a:rPr lang="en-US" dirty="0">
                          <a:effectLst/>
                          <a:latin typeface="Quattrocento Sans" panose="020B0502050000020003" pitchFamily="34" charset="0"/>
                        </a:rPr>
                      </a:br>
                      <a:r>
                        <a:rPr lang="en-US" dirty="0">
                          <a:effectLst/>
                          <a:latin typeface="Quattrocento Sans" panose="020B0502050000020003" pitchFamily="34" charset="0"/>
                        </a:rPr>
                        <a:t>3. Test configuration and save.</a:t>
                      </a:r>
                      <a:br>
                        <a:rPr lang="en-US" dirty="0">
                          <a:effectLst/>
                          <a:latin typeface="Quattrocento Sans" panose="020B0502050000020003" pitchFamily="34" charset="0"/>
                        </a:rPr>
                      </a:br>
                      <a:r>
                        <a:rPr lang="en-US" dirty="0">
                          <a:effectLst/>
                          <a:latin typeface="Quattrocento Sans" panose="020B0502050000020003" pitchFamily="34" charset="0"/>
                        </a:rPr>
                        <a:t>4. Select </a:t>
                      </a:r>
                      <a:r>
                        <a:rPr lang="en-US" b="1" dirty="0">
                          <a:effectLst/>
                          <a:latin typeface="Quattrocento Sans" panose="020B0502050000020003" pitchFamily="34" charset="0"/>
                        </a:rPr>
                        <a:t>Require SAML SSO</a:t>
                      </a:r>
                      <a:r>
                        <a:rPr lang="en-US" dirty="0">
                          <a:effectLst/>
                          <a:latin typeface="Quattrocento Sans" panose="020B0502050000020003" pitchFamily="34" charset="0"/>
                        </a:rPr>
                        <a:t>, then remove noncompliant users.</a:t>
                      </a:r>
                    </a:p>
                  </a:txBody>
                  <a:tcPr anchor="ctr">
                    <a:noFill/>
                  </a:tcPr>
                </a:tc>
                <a:extLst>
                  <a:ext uri="{0D108BD9-81ED-4DB2-BD59-A6C34878D82A}">
                    <a16:rowId xmlns:a16="http://schemas.microsoft.com/office/drawing/2014/main" val="4284503429"/>
                  </a:ext>
                </a:extLst>
              </a:tr>
              <a:tr h="727244">
                <a:tc>
                  <a:txBody>
                    <a:bodyPr/>
                    <a:lstStyle/>
                    <a:p>
                      <a:pPr algn="l" fontAlgn="t"/>
                      <a:r>
                        <a:rPr lang="en-US" b="1">
                          <a:effectLst/>
                          <a:latin typeface="Quattrocento Sans" panose="020B0502050000020003" pitchFamily="34" charset="0"/>
                        </a:rPr>
                        <a:t>Enterprise</a:t>
                      </a:r>
                      <a:endParaRPr lang="en-US">
                        <a:effectLst/>
                        <a:latin typeface="Quattrocento Sans" panose="020B0502050000020003" pitchFamily="34" charset="0"/>
                      </a:endParaRPr>
                    </a:p>
                  </a:txBody>
                  <a:tcPr anchor="ctr">
                    <a:noFill/>
                  </a:tcPr>
                </a:tc>
                <a:tc>
                  <a:txBody>
                    <a:bodyPr/>
                    <a:lstStyle/>
                    <a:p>
                      <a:pPr algn="l" fontAlgn="t"/>
                      <a:r>
                        <a:rPr lang="en-US" dirty="0">
                          <a:effectLst/>
                          <a:latin typeface="Quattrocento Sans" panose="020B0502050000020003" pitchFamily="34" charset="0"/>
                        </a:rPr>
                        <a:t>1. Navigate to </a:t>
                      </a:r>
                      <a:r>
                        <a:rPr lang="en-US" b="1" dirty="0">
                          <a:effectLst/>
                          <a:latin typeface="Quattrocento Sans" panose="020B0502050000020003" pitchFamily="34" charset="0"/>
                        </a:rPr>
                        <a:t>Your enterprises</a:t>
                      </a:r>
                      <a:r>
                        <a:rPr lang="en-US" dirty="0">
                          <a:effectLst/>
                          <a:latin typeface="Quattrocento Sans" panose="020B0502050000020003" pitchFamily="34" charset="0"/>
                        </a:rPr>
                        <a:t> → </a:t>
                      </a:r>
                      <a:r>
                        <a:rPr lang="en-US" b="1" dirty="0">
                          <a:effectLst/>
                          <a:latin typeface="Quattrocento Sans" panose="020B0502050000020003" pitchFamily="34" charset="0"/>
                        </a:rPr>
                        <a:t>Settings</a:t>
                      </a:r>
                      <a:r>
                        <a:rPr lang="en-US" dirty="0">
                          <a:effectLst/>
                          <a:latin typeface="Quattrocento Sans" panose="020B0502050000020003" pitchFamily="34" charset="0"/>
                        </a:rPr>
                        <a:t> → </a:t>
                      </a:r>
                      <a:r>
                        <a:rPr lang="en-US" b="1" dirty="0">
                          <a:effectLst/>
                          <a:latin typeface="Quattrocento Sans" panose="020B0502050000020003" pitchFamily="34" charset="0"/>
                        </a:rPr>
                        <a:t>Security</a:t>
                      </a:r>
                      <a:r>
                        <a:rPr lang="en-US" dirty="0">
                          <a:effectLst/>
                          <a:latin typeface="Quattrocento Sans" panose="020B0502050000020003" pitchFamily="34" charset="0"/>
                        </a:rPr>
                        <a:t>.</a:t>
                      </a:r>
                      <a:br>
                        <a:rPr lang="en-US" dirty="0">
                          <a:effectLst/>
                          <a:latin typeface="Quattrocento Sans" panose="020B0502050000020003" pitchFamily="34" charset="0"/>
                        </a:rPr>
                      </a:br>
                      <a:r>
                        <a:rPr lang="en-US" dirty="0">
                          <a:effectLst/>
                          <a:latin typeface="Quattrocento Sans" panose="020B0502050000020003" pitchFamily="34" charset="0"/>
                        </a:rPr>
                        <a:t>2. Enable SAML with your IdP’s details.</a:t>
                      </a:r>
                      <a:br>
                        <a:rPr lang="en-US" dirty="0">
                          <a:effectLst/>
                          <a:latin typeface="Quattrocento Sans" panose="020B0502050000020003" pitchFamily="34" charset="0"/>
                        </a:rPr>
                      </a:br>
                      <a:r>
                        <a:rPr lang="en-US" dirty="0">
                          <a:effectLst/>
                          <a:latin typeface="Quattrocento Sans" panose="020B0502050000020003" pitchFamily="34" charset="0"/>
                        </a:rPr>
                        <a:t>3. Test configuration and save.</a:t>
                      </a:r>
                      <a:br>
                        <a:rPr lang="en-US" dirty="0">
                          <a:effectLst/>
                          <a:latin typeface="Quattrocento Sans" panose="020B0502050000020003" pitchFamily="34" charset="0"/>
                        </a:rPr>
                      </a:br>
                      <a:r>
                        <a:rPr lang="en-US" dirty="0">
                          <a:effectLst/>
                          <a:latin typeface="Quattrocento Sans" panose="020B0502050000020003" pitchFamily="34" charset="0"/>
                        </a:rPr>
                        <a:t>4. Enforce SSO across all orgs and review noncompliant users.</a:t>
                      </a:r>
                    </a:p>
                  </a:txBody>
                  <a:tcPr anchor="ctr">
                    <a:noFill/>
                  </a:tcPr>
                </a:tc>
                <a:extLst>
                  <a:ext uri="{0D108BD9-81ED-4DB2-BD59-A6C34878D82A}">
                    <a16:rowId xmlns:a16="http://schemas.microsoft.com/office/drawing/2014/main" val="3075294854"/>
                  </a:ext>
                </a:extLst>
              </a:tr>
            </a:tbl>
          </a:graphicData>
        </a:graphic>
      </p:graphicFrame>
      <p:pic>
        <p:nvPicPr>
          <p:cNvPr id="3074" name="Picture 2" descr="Screenshot of the setting to require SSO authentication for all members of an organization.">
            <a:extLst>
              <a:ext uri="{FF2B5EF4-FFF2-40B4-BE49-F238E27FC236}">
                <a16:creationId xmlns:a16="http://schemas.microsoft.com/office/drawing/2014/main" id="{D9DE8291-D3EC-1828-EA4C-8FD69841C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8061" y="2622635"/>
            <a:ext cx="4420328" cy="161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63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Two-Factor Authentication (2FA)</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64953" y="1605624"/>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2400" dirty="0">
                <a:latin typeface="Quattrocento Sans" panose="020B0502050000020003" pitchFamily="34" charset="0"/>
              </a:rPr>
              <a:t>2FA adds a second verification step beyond username and password. You can require 2FA for organization members, outside collaborators, and billing managers.</a:t>
            </a:r>
          </a:p>
          <a:p>
            <a:pPr marL="0" indent="0">
              <a:spcAft>
                <a:spcPts val="1200"/>
              </a:spcAft>
              <a:buNone/>
            </a:pPr>
            <a:endParaRPr lang="en-US" sz="2400" dirty="0">
              <a:latin typeface="Quattrocento Sans" panose="020B0502050000020003" pitchFamily="34" charset="0"/>
            </a:endParaRP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3" name="Rectangle 2">
            <a:extLst>
              <a:ext uri="{FF2B5EF4-FFF2-40B4-BE49-F238E27FC236}">
                <a16:creationId xmlns:a16="http://schemas.microsoft.com/office/drawing/2014/main" id="{E9C865FA-06DE-51B1-264B-9F376D3C4486}"/>
              </a:ext>
            </a:extLst>
          </p:cNvPr>
          <p:cNvSpPr/>
          <p:nvPr/>
        </p:nvSpPr>
        <p:spPr>
          <a:xfrm>
            <a:off x="664953" y="2296042"/>
            <a:ext cx="10683433" cy="1330934"/>
          </a:xfrm>
          <a:prstGeom prst="rect">
            <a:avLst/>
          </a:prstGeom>
          <a:solidFill>
            <a:srgbClr val="FF0000">
              <a:alpha val="2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b="1" dirty="0">
                <a:solidFill>
                  <a:schemeClr val="tx1"/>
                </a:solidFill>
                <a:latin typeface="Quattrocento Sans" panose="020B0502050000020003" pitchFamily="34" charset="0"/>
              </a:rPr>
              <a:t>      </a:t>
            </a:r>
            <a:r>
              <a:rPr lang="en-US" b="1" i="0" dirty="0">
                <a:solidFill>
                  <a:schemeClr val="tx1"/>
                </a:solidFill>
                <a:effectLst/>
                <a:latin typeface="Quattrocento Sans" panose="020B0502050000020003" pitchFamily="34" charset="0"/>
              </a:rPr>
              <a:t>Warning: </a:t>
            </a:r>
            <a:r>
              <a:rPr lang="en-US" b="0" i="0" dirty="0">
                <a:solidFill>
                  <a:schemeClr val="tx1"/>
                </a:solidFill>
                <a:effectLst/>
                <a:latin typeface="Quattrocento Sans" panose="020B0502050000020003" pitchFamily="34" charset="0"/>
              </a:rPr>
              <a:t>When you require the use of two-factor authentication for your organization, all accounts that don't use 2FA is removed from the organization and lose access to its repositories. Accounts that are affected include bot accounts.</a:t>
            </a:r>
          </a:p>
          <a:p>
            <a:pPr algn="l"/>
            <a:r>
              <a:rPr lang="en-US" b="0" i="0" dirty="0">
                <a:solidFill>
                  <a:schemeClr val="tx1"/>
                </a:solidFill>
                <a:effectLst/>
                <a:latin typeface="Quattrocento Sans" panose="020B0502050000020003" pitchFamily="34" charset="0"/>
              </a:rPr>
              <a:t>For more detailed information about 2FA, see </a:t>
            </a:r>
            <a:r>
              <a:rPr lang="en-US" b="1" i="0" u="sng" dirty="0">
                <a:solidFill>
                  <a:srgbClr val="00B0F0"/>
                </a:solidFill>
                <a:effectLst/>
                <a:latin typeface="Quattrocento Sans" panose="020B0502050000020003" pitchFamily="34" charset="0"/>
                <a:hlinkClick r:id="rId3">
                  <a:extLst>
                    <a:ext uri="{A12FA001-AC4F-418D-AE19-62706E023703}">
                      <ahyp:hlinkClr xmlns:ahyp="http://schemas.microsoft.com/office/drawing/2018/hyperlinkcolor" val="tx"/>
                    </a:ext>
                  </a:extLst>
                </a:hlinkClick>
              </a:rPr>
              <a:t>Securing your account with two-factor authentication (2FA)</a:t>
            </a:r>
            <a:r>
              <a:rPr lang="en-US" b="0" i="0" dirty="0">
                <a:solidFill>
                  <a:srgbClr val="00B0F0"/>
                </a:solidFill>
                <a:effectLst/>
                <a:latin typeface="Quattrocento Sans" panose="020B0502050000020003" pitchFamily="34" charset="0"/>
              </a:rPr>
              <a:t>.</a:t>
            </a:r>
          </a:p>
        </p:txBody>
      </p:sp>
      <p:pic>
        <p:nvPicPr>
          <p:cNvPr id="5" name="Graphic 4" descr="Warning with solid fill">
            <a:extLst>
              <a:ext uri="{FF2B5EF4-FFF2-40B4-BE49-F238E27FC236}">
                <a16:creationId xmlns:a16="http://schemas.microsoft.com/office/drawing/2014/main" id="{D478C7A5-244B-25A5-3B85-BBCB416569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0737" y="2374900"/>
            <a:ext cx="274376" cy="274376"/>
          </a:xfrm>
          <a:prstGeom prst="rect">
            <a:avLst/>
          </a:prstGeom>
        </p:spPr>
      </p:pic>
    </p:spTree>
    <p:extLst>
      <p:ext uri="{BB962C8B-B14F-4D97-AF65-F5344CB8AC3E}">
        <p14:creationId xmlns:p14="http://schemas.microsoft.com/office/powerpoint/2010/main" val="272356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Enforcing 2FA</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579438" y="1468464"/>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sz="2000" b="0" i="0" dirty="0">
                <a:solidFill>
                  <a:srgbClr val="161616"/>
                </a:solidFill>
                <a:effectLst/>
                <a:highlight>
                  <a:srgbClr val="FFFFFF"/>
                </a:highlight>
                <a:latin typeface="Quattrocento Sans" panose="020B0502050000020003" pitchFamily="34" charset="0"/>
              </a:rPr>
              <a:t>Navigate to your org’s </a:t>
            </a:r>
            <a:r>
              <a:rPr lang="en-US" sz="2000" b="1" i="0" dirty="0">
                <a:solidFill>
                  <a:srgbClr val="161616"/>
                </a:solidFill>
                <a:effectLst/>
                <a:highlight>
                  <a:srgbClr val="FFFFFF"/>
                </a:highlight>
                <a:latin typeface="Quattrocento Sans" panose="020B0502050000020003" pitchFamily="34" charset="0"/>
              </a:rPr>
              <a:t>Security</a:t>
            </a:r>
            <a:r>
              <a:rPr lang="en-US" sz="2000" b="0" i="0" dirty="0">
                <a:solidFill>
                  <a:srgbClr val="161616"/>
                </a:solidFill>
                <a:effectLst/>
                <a:highlight>
                  <a:srgbClr val="FFFFFF"/>
                </a:highlight>
                <a:latin typeface="Quattrocento Sans" panose="020B0502050000020003" pitchFamily="34" charset="0"/>
              </a:rPr>
              <a:t> settings.</a:t>
            </a:r>
          </a:p>
          <a:p>
            <a:pPr algn="l">
              <a:buFont typeface="Arial" panose="020B0604020202020204" pitchFamily="34" charset="0"/>
              <a:buChar char="•"/>
            </a:pPr>
            <a:r>
              <a:rPr lang="en-US" sz="2000" b="0" i="0" dirty="0">
                <a:solidFill>
                  <a:srgbClr val="161616"/>
                </a:solidFill>
                <a:effectLst/>
                <a:highlight>
                  <a:srgbClr val="FFFFFF"/>
                </a:highlight>
                <a:latin typeface="Quattrocento Sans" panose="020B0502050000020003" pitchFamily="34" charset="0"/>
              </a:rPr>
              <a:t>Enable the checkbox labeled </a:t>
            </a:r>
            <a:r>
              <a:rPr lang="en-US" sz="2000" b="1" i="0" dirty="0">
                <a:solidFill>
                  <a:srgbClr val="161616"/>
                </a:solidFill>
                <a:effectLst/>
                <a:highlight>
                  <a:srgbClr val="FFFFFF"/>
                </a:highlight>
                <a:latin typeface="Quattrocento Sans" panose="020B0502050000020003" pitchFamily="34" charset="0"/>
              </a:rPr>
              <a:t>Require two-factor authentication</a:t>
            </a:r>
            <a:r>
              <a:rPr lang="en-US" sz="2000" b="0" i="0" dirty="0">
                <a:solidFill>
                  <a:srgbClr val="161616"/>
                </a:solidFill>
                <a:effectLst/>
                <a:highlight>
                  <a:srgbClr val="FFFFFF"/>
                </a:highlight>
                <a:latin typeface="Quattrocento Sans" panose="020B0502050000020003" pitchFamily="34" charset="0"/>
              </a:rPr>
              <a:t>.</a:t>
            </a:r>
          </a:p>
          <a:p>
            <a:pPr algn="l">
              <a:buFont typeface="Arial" panose="020B0604020202020204" pitchFamily="34" charset="0"/>
              <a:buChar char="•"/>
            </a:pPr>
            <a:r>
              <a:rPr lang="en-US" sz="2000" b="0" i="0" dirty="0">
                <a:solidFill>
                  <a:srgbClr val="161616"/>
                </a:solidFill>
                <a:effectLst/>
                <a:highlight>
                  <a:srgbClr val="FFFFFF"/>
                </a:highlight>
                <a:latin typeface="Quattrocento Sans" panose="020B0502050000020003" pitchFamily="34" charset="0"/>
              </a:rPr>
              <a:t>Communicate the requirement in advance to prevent loss of access.</a:t>
            </a:r>
          </a:p>
          <a:p>
            <a:pPr marL="0" indent="0">
              <a:spcAft>
                <a:spcPts val="1200"/>
              </a:spcAft>
              <a:buNone/>
            </a:pPr>
            <a:endParaRPr lang="en-US" sz="2400" dirty="0">
              <a:latin typeface="Quattrocento Sans" panose="020B0502050000020003" pitchFamily="34" charset="0"/>
            </a:endParaRP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4098" name="Picture 2" descr="Screenshot of the checkbox requiring two-factor authentication for members in the organization.">
            <a:extLst>
              <a:ext uri="{FF2B5EF4-FFF2-40B4-BE49-F238E27FC236}">
                <a16:creationId xmlns:a16="http://schemas.microsoft.com/office/drawing/2014/main" id="{C6BB29ED-A982-2F5A-1C07-5CE6BCFDDD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9" y="2098606"/>
            <a:ext cx="7463790" cy="209238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6">
            <a:extLst>
              <a:ext uri="{FF2B5EF4-FFF2-40B4-BE49-F238E27FC236}">
                <a16:creationId xmlns:a16="http://schemas.microsoft.com/office/drawing/2014/main" id="{B7C23759-3845-594D-84AB-5A27A09B5B4F}"/>
              </a:ext>
            </a:extLst>
          </p:cNvPr>
          <p:cNvSpPr txBox="1">
            <a:spLocks/>
          </p:cNvSpPr>
          <p:nvPr/>
        </p:nvSpPr>
        <p:spPr>
          <a:xfrm>
            <a:off x="546427" y="4245406"/>
            <a:ext cx="8193024" cy="49244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dirty="0">
                <a:latin typeface="Quattrocento Sans" panose="020B0502050000020003" pitchFamily="34" charset="0"/>
              </a:rPr>
              <a:t>2FA Methods in GitHub</a:t>
            </a:r>
          </a:p>
        </p:txBody>
      </p:sp>
      <p:graphicFrame>
        <p:nvGraphicFramePr>
          <p:cNvPr id="6" name="Table 5">
            <a:extLst>
              <a:ext uri="{FF2B5EF4-FFF2-40B4-BE49-F238E27FC236}">
                <a16:creationId xmlns:a16="http://schemas.microsoft.com/office/drawing/2014/main" id="{D83D0D63-0A6F-2A73-8BD8-3C8C4F4EE445}"/>
              </a:ext>
            </a:extLst>
          </p:cNvPr>
          <p:cNvGraphicFramePr>
            <a:graphicFrameLocks noGrp="1"/>
          </p:cNvGraphicFramePr>
          <p:nvPr/>
        </p:nvGraphicFramePr>
        <p:xfrm>
          <a:off x="546427" y="4737849"/>
          <a:ext cx="11099146" cy="1656080"/>
        </p:xfrm>
        <a:graphic>
          <a:graphicData uri="http://schemas.openxmlformats.org/drawingml/2006/table">
            <a:tbl>
              <a:tblPr firstRow="1" bandRow="1">
                <a:tableStyleId>{5C22544A-7EE6-4342-B048-85BDC9FD1C3A}</a:tableStyleId>
              </a:tblPr>
              <a:tblGrid>
                <a:gridCol w="2025323">
                  <a:extLst>
                    <a:ext uri="{9D8B030D-6E8A-4147-A177-3AD203B41FA5}">
                      <a16:colId xmlns:a16="http://schemas.microsoft.com/office/drawing/2014/main" val="2501354923"/>
                    </a:ext>
                  </a:extLst>
                </a:gridCol>
                <a:gridCol w="9073823">
                  <a:extLst>
                    <a:ext uri="{9D8B030D-6E8A-4147-A177-3AD203B41FA5}">
                      <a16:colId xmlns:a16="http://schemas.microsoft.com/office/drawing/2014/main" val="2253178860"/>
                    </a:ext>
                  </a:extLst>
                </a:gridCol>
              </a:tblGrid>
              <a:tr h="370840">
                <a:tc>
                  <a:txBody>
                    <a:bodyPr/>
                    <a:lstStyle/>
                    <a:p>
                      <a:pPr algn="l" fontAlgn="t"/>
                      <a:r>
                        <a:rPr lang="en-US" sz="2000" dirty="0">
                          <a:solidFill>
                            <a:schemeClr val="tx1"/>
                          </a:solidFill>
                          <a:effectLst/>
                        </a:rPr>
                        <a:t>Method</a:t>
                      </a:r>
                    </a:p>
                  </a:txBody>
                  <a:tcPr>
                    <a:solidFill>
                      <a:schemeClr val="bg2"/>
                    </a:solidFill>
                  </a:tcPr>
                </a:tc>
                <a:tc>
                  <a:txBody>
                    <a:bodyPr/>
                    <a:lstStyle/>
                    <a:p>
                      <a:pPr algn="l" fontAlgn="t"/>
                      <a:r>
                        <a:rPr lang="en-US" sz="2000" dirty="0">
                          <a:solidFill>
                            <a:schemeClr val="tx1"/>
                          </a:solidFill>
                          <a:effectLst/>
                        </a:rPr>
                        <a:t>Description</a:t>
                      </a:r>
                    </a:p>
                  </a:txBody>
                  <a:tcPr>
                    <a:solidFill>
                      <a:schemeClr val="bg2"/>
                    </a:solidFill>
                  </a:tcPr>
                </a:tc>
                <a:extLst>
                  <a:ext uri="{0D108BD9-81ED-4DB2-BD59-A6C34878D82A}">
                    <a16:rowId xmlns:a16="http://schemas.microsoft.com/office/drawing/2014/main" val="3832751872"/>
                  </a:ext>
                </a:extLst>
              </a:tr>
              <a:tr h="370840">
                <a:tc>
                  <a:txBody>
                    <a:bodyPr/>
                    <a:lstStyle/>
                    <a:p>
                      <a:pPr algn="l" fontAlgn="t"/>
                      <a:r>
                        <a:rPr lang="en-US" sz="1400" b="1">
                          <a:effectLst/>
                        </a:rPr>
                        <a:t>Security Keys</a:t>
                      </a:r>
                      <a:endParaRPr lang="en-US" sz="1400">
                        <a:effectLst/>
                      </a:endParaRPr>
                    </a:p>
                  </a:txBody>
                  <a:tcPr>
                    <a:solidFill>
                      <a:schemeClr val="bg1">
                        <a:lumMod val="95000"/>
                      </a:schemeClr>
                    </a:solidFill>
                  </a:tcPr>
                </a:tc>
                <a:tc>
                  <a:txBody>
                    <a:bodyPr/>
                    <a:lstStyle/>
                    <a:p>
                      <a:pPr algn="l" fontAlgn="t"/>
                      <a:r>
                        <a:rPr lang="en-US" sz="1400" dirty="0">
                          <a:effectLst/>
                        </a:rPr>
                        <a:t>Most secure method. Physical USB or NFC devices that prevent phishing. Requires prior setup with TOTP(Time-based one-time passwords) or SMS(Short Message Service).</a:t>
                      </a:r>
                    </a:p>
                  </a:txBody>
                  <a:tcPr>
                    <a:solidFill>
                      <a:schemeClr val="bg1">
                        <a:lumMod val="95000"/>
                      </a:schemeClr>
                    </a:solidFill>
                  </a:tcPr>
                </a:tc>
                <a:extLst>
                  <a:ext uri="{0D108BD9-81ED-4DB2-BD59-A6C34878D82A}">
                    <a16:rowId xmlns:a16="http://schemas.microsoft.com/office/drawing/2014/main" val="2812698752"/>
                  </a:ext>
                </a:extLst>
              </a:tr>
              <a:tr h="370840">
                <a:tc>
                  <a:txBody>
                    <a:bodyPr/>
                    <a:lstStyle/>
                    <a:p>
                      <a:pPr algn="l" fontAlgn="t"/>
                      <a:r>
                        <a:rPr lang="en-US" sz="1400" b="1">
                          <a:effectLst/>
                        </a:rPr>
                        <a:t>TOTP Apps</a:t>
                      </a:r>
                      <a:endParaRPr lang="en-US" sz="1400">
                        <a:effectLst/>
                      </a:endParaRPr>
                    </a:p>
                  </a:txBody>
                  <a:tcPr>
                    <a:solidFill>
                      <a:schemeClr val="bg1">
                        <a:lumMod val="95000"/>
                      </a:schemeClr>
                    </a:solidFill>
                  </a:tcPr>
                </a:tc>
                <a:tc>
                  <a:txBody>
                    <a:bodyPr/>
                    <a:lstStyle/>
                    <a:p>
                      <a:pPr algn="l" fontAlgn="t"/>
                      <a:r>
                        <a:rPr lang="en-US" sz="1400" dirty="0">
                          <a:effectLst/>
                        </a:rPr>
                        <a:t>Recommended. Generates time-based one-time passwords, supports backup, and works offline.</a:t>
                      </a:r>
                    </a:p>
                  </a:txBody>
                  <a:tcPr>
                    <a:solidFill>
                      <a:schemeClr val="bg1">
                        <a:lumMod val="95000"/>
                      </a:schemeClr>
                    </a:solidFill>
                  </a:tcPr>
                </a:tc>
                <a:extLst>
                  <a:ext uri="{0D108BD9-81ED-4DB2-BD59-A6C34878D82A}">
                    <a16:rowId xmlns:a16="http://schemas.microsoft.com/office/drawing/2014/main" val="2851627765"/>
                  </a:ext>
                </a:extLst>
              </a:tr>
              <a:tr h="370840">
                <a:tc>
                  <a:txBody>
                    <a:bodyPr/>
                    <a:lstStyle/>
                    <a:p>
                      <a:pPr algn="l" fontAlgn="t"/>
                      <a:r>
                        <a:rPr lang="en-US" sz="1400" b="1">
                          <a:effectLst/>
                        </a:rPr>
                        <a:t>SMS</a:t>
                      </a:r>
                      <a:endParaRPr lang="en-US" sz="1400">
                        <a:effectLst/>
                      </a:endParaRPr>
                    </a:p>
                  </a:txBody>
                  <a:tcPr>
                    <a:solidFill>
                      <a:schemeClr val="bg1">
                        <a:lumMod val="95000"/>
                      </a:schemeClr>
                    </a:solidFill>
                  </a:tcPr>
                </a:tc>
                <a:tc>
                  <a:txBody>
                    <a:bodyPr/>
                    <a:lstStyle/>
                    <a:p>
                      <a:pPr algn="l" fontAlgn="t"/>
                      <a:r>
                        <a:rPr lang="en-US" sz="1400" dirty="0">
                          <a:effectLst/>
                        </a:rPr>
                        <a:t>Least secure. Should only be used where TOTP isn't viable. GitHub SMS support varies by region.</a:t>
                      </a:r>
                    </a:p>
                  </a:txBody>
                  <a:tcPr>
                    <a:solidFill>
                      <a:schemeClr val="bg1">
                        <a:lumMod val="95000"/>
                      </a:schemeClr>
                    </a:solidFill>
                  </a:tcPr>
                </a:tc>
                <a:extLst>
                  <a:ext uri="{0D108BD9-81ED-4DB2-BD59-A6C34878D82A}">
                    <a16:rowId xmlns:a16="http://schemas.microsoft.com/office/drawing/2014/main" val="3838713701"/>
                  </a:ext>
                </a:extLst>
              </a:tr>
            </a:tbl>
          </a:graphicData>
        </a:graphic>
      </p:graphicFrame>
    </p:spTree>
    <p:extLst>
      <p:ext uri="{BB962C8B-B14F-4D97-AF65-F5344CB8AC3E}">
        <p14:creationId xmlns:p14="http://schemas.microsoft.com/office/powerpoint/2010/main" val="400659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2BF0C1-A110-F550-711C-A086CB735BCF}"/>
              </a:ext>
            </a:extLst>
          </p:cNvPr>
          <p:cNvSpPr/>
          <p:nvPr/>
        </p:nvSpPr>
        <p:spPr>
          <a:xfrm>
            <a:off x="6276667" y="965905"/>
            <a:ext cx="4768523" cy="246309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1DD7025-1626-6DDB-CD74-6A7CBDF1B69A}"/>
              </a:ext>
            </a:extLst>
          </p:cNvPr>
          <p:cNvSpPr/>
          <p:nvPr/>
        </p:nvSpPr>
        <p:spPr>
          <a:xfrm>
            <a:off x="546427" y="965905"/>
            <a:ext cx="4768523" cy="441762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Enforcing 2FA</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itle 16">
            <a:extLst>
              <a:ext uri="{FF2B5EF4-FFF2-40B4-BE49-F238E27FC236}">
                <a16:creationId xmlns:a16="http://schemas.microsoft.com/office/drawing/2014/main" id="{B7C23759-3845-594D-84AB-5A27A09B5B4F}"/>
              </a:ext>
            </a:extLst>
          </p:cNvPr>
          <p:cNvSpPr txBox="1">
            <a:spLocks/>
          </p:cNvSpPr>
          <p:nvPr/>
        </p:nvSpPr>
        <p:spPr>
          <a:xfrm>
            <a:off x="797887" y="1073216"/>
            <a:ext cx="8193024" cy="49244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dirty="0">
                <a:latin typeface="Quattrocento Sans" panose="020B0502050000020003" pitchFamily="34" charset="0"/>
              </a:rPr>
              <a:t>Time-based one-time passwords</a:t>
            </a:r>
          </a:p>
        </p:txBody>
      </p:sp>
      <p:pic>
        <p:nvPicPr>
          <p:cNvPr id="4100" name="Picture 4" descr="Screenshot of the time-based one-time password code.">
            <a:extLst>
              <a:ext uri="{FF2B5EF4-FFF2-40B4-BE49-F238E27FC236}">
                <a16:creationId xmlns:a16="http://schemas.microsoft.com/office/drawing/2014/main" id="{812C01CF-9F4D-A4FC-D94D-9DA0C1A699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314" y="1599698"/>
            <a:ext cx="3730625" cy="3429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6">
            <a:extLst>
              <a:ext uri="{FF2B5EF4-FFF2-40B4-BE49-F238E27FC236}">
                <a16:creationId xmlns:a16="http://schemas.microsoft.com/office/drawing/2014/main" id="{0E6C2118-2C5D-310B-323D-808478775162}"/>
              </a:ext>
            </a:extLst>
          </p:cNvPr>
          <p:cNvSpPr txBox="1">
            <a:spLocks/>
          </p:cNvSpPr>
          <p:nvPr/>
        </p:nvSpPr>
        <p:spPr>
          <a:xfrm>
            <a:off x="6516697" y="1005003"/>
            <a:ext cx="8193024" cy="49244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dirty="0">
                <a:latin typeface="Quattrocento Sans" panose="020B0502050000020003" pitchFamily="34" charset="0"/>
              </a:rPr>
              <a:t>GitHub SMS support</a:t>
            </a:r>
          </a:p>
        </p:txBody>
      </p:sp>
      <p:pic>
        <p:nvPicPr>
          <p:cNvPr id="4102" name="Picture 6" descr="Screenshot of the SMS code.">
            <a:extLst>
              <a:ext uri="{FF2B5EF4-FFF2-40B4-BE49-F238E27FC236}">
                <a16:creationId xmlns:a16="http://schemas.microsoft.com/office/drawing/2014/main" id="{EC5897CA-6F6B-FCD7-26CC-DB75C30A49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9734" y="1474471"/>
            <a:ext cx="4121589" cy="15887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2">
            <a:extLst>
              <a:ext uri="{FF2B5EF4-FFF2-40B4-BE49-F238E27FC236}">
                <a16:creationId xmlns:a16="http://schemas.microsoft.com/office/drawing/2014/main" id="{F8F97721-25E8-68E6-53A1-790A5231A501}"/>
              </a:ext>
            </a:extLst>
          </p:cNvPr>
          <p:cNvSpPr txBox="1">
            <a:spLocks/>
          </p:cNvSpPr>
          <p:nvPr/>
        </p:nvSpPr>
        <p:spPr>
          <a:xfrm>
            <a:off x="6276667" y="4599273"/>
            <a:ext cx="4768517"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Aft>
                <a:spcPts val="600"/>
              </a:spcAft>
              <a:buNone/>
            </a:pPr>
            <a:endParaRPr lang="en-US" sz="2000" dirty="0">
              <a:latin typeface="Quattrocento Sans" panose="020B0502050000020003" pitchFamily="34" charset="0"/>
            </a:endParaRPr>
          </a:p>
          <a:p>
            <a:pPr marL="0" indent="0" algn="just">
              <a:spcAft>
                <a:spcPts val="600"/>
              </a:spcAft>
              <a:buNone/>
            </a:pPr>
            <a:r>
              <a:rPr lang="en-US" sz="2000" b="1" dirty="0">
                <a:latin typeface="Quattrocento Sans" panose="020B0502050000020003" pitchFamily="34" charset="0"/>
              </a:rPr>
              <a:t>Note: </a:t>
            </a:r>
            <a:r>
              <a:rPr lang="en-US" sz="2000" dirty="0">
                <a:latin typeface="Quattrocento Sans" panose="020B0502050000020003" pitchFamily="34" charset="0"/>
              </a:rPr>
              <a:t>Security keys store credentials locally and never expose secrets. GitHub recommends FIDO2/U2F keys.</a:t>
            </a:r>
          </a:p>
          <a:p>
            <a:pPr marL="0" indent="0" algn="just">
              <a:spcAft>
                <a:spcPts val="600"/>
              </a:spcAft>
              <a:buNone/>
            </a:pPr>
            <a:endParaRPr lang="en-US" sz="2000" dirty="0">
              <a:latin typeface="Quattrocento Sans" panose="020B0502050000020003" pitchFamily="34" charset="0"/>
            </a:endParaRPr>
          </a:p>
        </p:txBody>
      </p:sp>
      <p:cxnSp>
        <p:nvCxnSpPr>
          <p:cNvPr id="11" name="Straight Connector 10">
            <a:extLst>
              <a:ext uri="{FF2B5EF4-FFF2-40B4-BE49-F238E27FC236}">
                <a16:creationId xmlns:a16="http://schemas.microsoft.com/office/drawing/2014/main" id="{DFDB29D6-269D-C1F5-1554-4217ECB6B9A0}"/>
              </a:ext>
            </a:extLst>
          </p:cNvPr>
          <p:cNvCxnSpPr>
            <a:cxnSpLocks/>
          </p:cNvCxnSpPr>
          <p:nvPr/>
        </p:nvCxnSpPr>
        <p:spPr>
          <a:xfrm>
            <a:off x="6114821" y="4461538"/>
            <a:ext cx="0" cy="796262"/>
          </a:xfrm>
          <a:prstGeom prst="line">
            <a:avLst/>
          </a:prstGeom>
          <a:ln w="381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628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Auditing 2FA Compliance</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itle 16">
            <a:extLst>
              <a:ext uri="{FF2B5EF4-FFF2-40B4-BE49-F238E27FC236}">
                <a16:creationId xmlns:a16="http://schemas.microsoft.com/office/drawing/2014/main" id="{B7C23759-3845-594D-84AB-5A27A09B5B4F}"/>
              </a:ext>
            </a:extLst>
          </p:cNvPr>
          <p:cNvSpPr txBox="1">
            <a:spLocks/>
          </p:cNvSpPr>
          <p:nvPr/>
        </p:nvSpPr>
        <p:spPr>
          <a:xfrm>
            <a:off x="546427" y="1799443"/>
            <a:ext cx="10883568" cy="492443"/>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8000" dirty="0">
                <a:latin typeface="Quattrocento Sans" panose="020B0502050000020003" pitchFamily="34" charset="0"/>
              </a:rPr>
              <a:t>To review who has enabled 2FA:</a:t>
            </a:r>
          </a:p>
          <a:p>
            <a:endParaRPr lang="en-US" sz="8000" dirty="0">
              <a:latin typeface="Quattrocento Sans" panose="020B0502050000020003" pitchFamily="34" charset="0"/>
            </a:endParaRPr>
          </a:p>
          <a:p>
            <a:pPr marL="1143000" indent="-1143000">
              <a:spcAft>
                <a:spcPts val="600"/>
              </a:spcAft>
              <a:buFont typeface="Arial" panose="020B0604020202020204" pitchFamily="34" charset="0"/>
              <a:buChar char="•"/>
            </a:pPr>
            <a:r>
              <a:rPr lang="en-US" sz="8000" dirty="0">
                <a:latin typeface="Quattrocento Sans" panose="020B0502050000020003" pitchFamily="34" charset="0"/>
              </a:rPr>
              <a:t>Go to </a:t>
            </a:r>
            <a:r>
              <a:rPr lang="en-US" sz="8000" b="1" dirty="0">
                <a:latin typeface="Quattrocento Sans" panose="020B0502050000020003" pitchFamily="34" charset="0"/>
              </a:rPr>
              <a:t>Your organizations </a:t>
            </a:r>
            <a:r>
              <a:rPr lang="en-US" sz="8000" dirty="0">
                <a:latin typeface="Quattrocento Sans" panose="020B0502050000020003" pitchFamily="34" charset="0"/>
              </a:rPr>
              <a:t>→ select org → </a:t>
            </a:r>
            <a:r>
              <a:rPr lang="en-US" sz="8000" b="1" dirty="0">
                <a:latin typeface="Quattrocento Sans" panose="020B0502050000020003" pitchFamily="34" charset="0"/>
              </a:rPr>
              <a:t>People</a:t>
            </a:r>
            <a:r>
              <a:rPr lang="en-US" sz="8000" dirty="0">
                <a:latin typeface="Quattrocento Sans" panose="020B0502050000020003" pitchFamily="34" charset="0"/>
              </a:rPr>
              <a:t> tab.</a:t>
            </a:r>
          </a:p>
          <a:p>
            <a:pPr marL="1143000" indent="-1143000">
              <a:spcAft>
                <a:spcPts val="600"/>
              </a:spcAft>
              <a:buFont typeface="Arial" panose="020B0604020202020204" pitchFamily="34" charset="0"/>
              <a:buChar char="•"/>
            </a:pPr>
            <a:r>
              <a:rPr lang="en-US" sz="8000" dirty="0">
                <a:latin typeface="Quattrocento Sans" panose="020B0502050000020003" pitchFamily="34" charset="0"/>
              </a:rPr>
              <a:t>Select the </a:t>
            </a:r>
            <a:r>
              <a:rPr lang="en-US" sz="8000" b="1" dirty="0">
                <a:latin typeface="Quattrocento Sans" panose="020B0502050000020003" pitchFamily="34" charset="0"/>
              </a:rPr>
              <a:t>2FA</a:t>
            </a:r>
            <a:r>
              <a:rPr lang="en-US" sz="8000" dirty="0">
                <a:latin typeface="Quattrocento Sans" panose="020B0502050000020003" pitchFamily="34" charset="0"/>
              </a:rPr>
              <a:t> filter.</a:t>
            </a:r>
          </a:p>
          <a:p>
            <a:endParaRPr lang="en-US" sz="8000" dirty="0">
              <a:latin typeface="Quattrocento Sans" panose="020B0502050000020003" pitchFamily="34" charset="0"/>
            </a:endParaRPr>
          </a:p>
          <a:p>
            <a:r>
              <a:rPr lang="en-US" sz="8000" dirty="0">
                <a:latin typeface="Quattrocento Sans" panose="020B0502050000020003" pitchFamily="34" charset="0"/>
              </a:rPr>
              <a:t>From here, you can identify noncompliant users and follow up outside of GitHub, typically via email</a:t>
            </a:r>
            <a:r>
              <a:rPr lang="en-US" dirty="0">
                <a:latin typeface="Quattrocento Sans" panose="020B0502050000020003" pitchFamily="34" charset="0"/>
              </a:rPr>
              <a:t>.</a:t>
            </a:r>
          </a:p>
          <a:p>
            <a:endParaRPr lang="en-US" dirty="0">
              <a:latin typeface="Quattrocento Sans" panose="020B0502050000020003" pitchFamily="34" charset="0"/>
            </a:endParaRPr>
          </a:p>
        </p:txBody>
      </p:sp>
      <p:pic>
        <p:nvPicPr>
          <p:cNvPr id="7170" name="Picture 2" descr="Screenshot of the account-security setting.">
            <a:extLst>
              <a:ext uri="{FF2B5EF4-FFF2-40B4-BE49-F238E27FC236}">
                <a16:creationId xmlns:a16="http://schemas.microsoft.com/office/drawing/2014/main" id="{DFB194EF-5837-0DB3-A553-795FA7037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8" y="2880350"/>
            <a:ext cx="8545830" cy="3540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03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42F16-A786-0F3A-1DA1-91463B38267A}"/>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4E15C8F-398A-EEE1-1F79-C8FC5EBE3335}"/>
              </a:ext>
            </a:extLst>
          </p:cNvPr>
          <p:cNvSpPr>
            <a:spLocks/>
          </p:cNvSpPr>
          <p:nvPr/>
        </p:nvSpPr>
        <p:spPr>
          <a:xfrm>
            <a:off x="594899" y="2470740"/>
            <a:ext cx="5175952" cy="3129960"/>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9" name="TextBox 18">
            <a:extLst>
              <a:ext uri="{FF2B5EF4-FFF2-40B4-BE49-F238E27FC236}">
                <a16:creationId xmlns:a16="http://schemas.microsoft.com/office/drawing/2014/main" id="{A69038B3-1969-C9D5-E5EC-F4CB64F44DDC}"/>
              </a:ext>
            </a:extLst>
          </p:cNvPr>
          <p:cNvSpPr txBox="1"/>
          <p:nvPr/>
        </p:nvSpPr>
        <p:spPr>
          <a:xfrm>
            <a:off x="771792" y="2590513"/>
            <a:ext cx="4404510" cy="369332"/>
          </a:xfrm>
          <a:prstGeom prst="rect">
            <a:avLst/>
          </a:prstGeom>
          <a:noFill/>
        </p:spPr>
        <p:txBody>
          <a:bodyPr wrap="square" rtlCol="0">
            <a:spAutoFit/>
          </a:bodyPr>
          <a:lstStyle/>
          <a:p>
            <a:r>
              <a:rPr lang="en-US" dirty="0">
                <a:latin typeface="Quattrocento Sans" panose="020B0502050000020003" pitchFamily="34" charset="0"/>
                <a:cs typeface="Segoe UI"/>
              </a:rPr>
              <a:t>Supported SCIM Providers</a:t>
            </a:r>
          </a:p>
        </p:txBody>
      </p:sp>
      <p:sp>
        <p:nvSpPr>
          <p:cNvPr id="22" name="TextBox 21">
            <a:extLst>
              <a:ext uri="{FF2B5EF4-FFF2-40B4-BE49-F238E27FC236}">
                <a16:creationId xmlns:a16="http://schemas.microsoft.com/office/drawing/2014/main" id="{3CBF1FDF-30E7-EC50-1156-01421A91ED18}"/>
              </a:ext>
            </a:extLst>
          </p:cNvPr>
          <p:cNvSpPr txBox="1"/>
          <p:nvPr/>
        </p:nvSpPr>
        <p:spPr>
          <a:xfrm>
            <a:off x="771792" y="2964671"/>
            <a:ext cx="4992423" cy="2492990"/>
          </a:xfrm>
          <a:prstGeom prst="rect">
            <a:avLst/>
          </a:prstGeom>
          <a:noFill/>
        </p:spPr>
        <p:txBody>
          <a:bodyPr wrap="square" rtlCol="0">
            <a:spAutoFit/>
          </a:bodyPr>
          <a:lstStyle/>
          <a:p>
            <a:pPr algn="l">
              <a:spcAft>
                <a:spcPts val="600"/>
              </a:spcAft>
            </a:pPr>
            <a:r>
              <a:rPr lang="en-US" sz="1400" b="0" i="0" dirty="0">
                <a:effectLst/>
                <a:latin typeface="Quattrocento Sans" panose="020B0502050000020003" pitchFamily="34" charset="0"/>
              </a:rPr>
              <a:t>GitHub Enterprise Cloud offers native integration with the following Identity Providers (IdPs):</a:t>
            </a:r>
          </a:p>
          <a:p>
            <a:pPr marL="285750" indent="-285750" algn="l">
              <a:spcAft>
                <a:spcPts val="600"/>
              </a:spcAft>
              <a:buFont typeface="Arial" panose="020B0604020202020204" pitchFamily="34" charset="0"/>
              <a:buChar char="•"/>
            </a:pPr>
            <a:r>
              <a:rPr lang="en-US" sz="1400" b="1" i="0" dirty="0">
                <a:effectLst/>
                <a:latin typeface="Quattrocento Sans" panose="020B0502050000020003" pitchFamily="34" charset="0"/>
              </a:rPr>
              <a:t>Okta</a:t>
            </a:r>
            <a:endParaRPr lang="en-US" sz="1400" b="0" i="0" dirty="0">
              <a:effectLst/>
              <a:latin typeface="Quattrocento Sans" panose="020B0502050000020003" pitchFamily="34" charset="0"/>
            </a:endParaRPr>
          </a:p>
          <a:p>
            <a:pPr marL="285750" indent="-285750" algn="l">
              <a:spcAft>
                <a:spcPts val="600"/>
              </a:spcAft>
              <a:buFont typeface="Arial" panose="020B0604020202020204" pitchFamily="34" charset="0"/>
              <a:buChar char="•"/>
            </a:pPr>
            <a:r>
              <a:rPr lang="en-US" sz="1400" b="1" i="0" dirty="0">
                <a:effectLst/>
                <a:latin typeface="Quattrocento Sans" panose="020B0502050000020003" pitchFamily="34" charset="0"/>
              </a:rPr>
              <a:t>Azure AD</a:t>
            </a:r>
            <a:endParaRPr lang="en-US" sz="1400" b="0" i="0" dirty="0">
              <a:effectLst/>
              <a:latin typeface="Quattrocento Sans" panose="020B0502050000020003" pitchFamily="34" charset="0"/>
            </a:endParaRPr>
          </a:p>
          <a:p>
            <a:pPr marL="285750" indent="-285750" algn="l">
              <a:spcAft>
                <a:spcPts val="600"/>
              </a:spcAft>
              <a:buFont typeface="Arial" panose="020B0604020202020204" pitchFamily="34" charset="0"/>
              <a:buChar char="•"/>
            </a:pPr>
            <a:r>
              <a:rPr lang="en-US" sz="1400" b="1" i="0" dirty="0">
                <a:effectLst/>
                <a:latin typeface="Quattrocento Sans" panose="020B0502050000020003" pitchFamily="34" charset="0"/>
              </a:rPr>
              <a:t>OneLogin</a:t>
            </a:r>
            <a:endParaRPr lang="en-US" sz="1400" b="0" i="0" dirty="0">
              <a:effectLst/>
              <a:latin typeface="Quattrocento Sans" panose="020B0502050000020003" pitchFamily="34" charset="0"/>
            </a:endParaRPr>
          </a:p>
          <a:p>
            <a:pPr marL="285750" indent="-285750" algn="l">
              <a:spcAft>
                <a:spcPts val="600"/>
              </a:spcAft>
              <a:buFont typeface="Arial" panose="020B0604020202020204" pitchFamily="34" charset="0"/>
              <a:buChar char="•"/>
            </a:pPr>
            <a:r>
              <a:rPr lang="en-US" sz="1400" b="1" i="0" dirty="0">
                <a:effectLst/>
                <a:latin typeface="Quattrocento Sans" panose="020B0502050000020003" pitchFamily="34" charset="0"/>
              </a:rPr>
              <a:t>Ping Identity</a:t>
            </a:r>
            <a:endParaRPr lang="en-US" sz="1400" b="0" i="0" dirty="0">
              <a:effectLst/>
              <a:latin typeface="Quattrocento Sans" panose="020B0502050000020003" pitchFamily="34" charset="0"/>
            </a:endParaRPr>
          </a:p>
          <a:p>
            <a:pPr marL="285750" indent="-285750" algn="l">
              <a:spcAft>
                <a:spcPts val="600"/>
              </a:spcAft>
              <a:buFont typeface="Arial" panose="020B0604020202020204" pitchFamily="34" charset="0"/>
              <a:buChar char="•"/>
            </a:pPr>
            <a:r>
              <a:rPr lang="en-US" sz="1400" b="1" i="0" dirty="0">
                <a:effectLst/>
                <a:latin typeface="Quattrocento Sans" panose="020B0502050000020003" pitchFamily="34" charset="0"/>
              </a:rPr>
              <a:t>Google Workspace</a:t>
            </a:r>
            <a:endParaRPr lang="en-US" sz="1400" b="0" i="0" dirty="0">
              <a:effectLst/>
              <a:latin typeface="Quattrocento Sans" panose="020B0502050000020003" pitchFamily="34" charset="0"/>
            </a:endParaRPr>
          </a:p>
          <a:p>
            <a:pPr algn="l">
              <a:spcAft>
                <a:spcPts val="600"/>
              </a:spcAft>
            </a:pPr>
            <a:r>
              <a:rPr lang="en-US" sz="1400" b="0" i="0" dirty="0">
                <a:effectLst/>
                <a:latin typeface="Quattrocento Sans" panose="020B0502050000020003" pitchFamily="34" charset="0"/>
              </a:rPr>
              <a:t>These integrations ensure reliable configuration and compatibility.</a:t>
            </a:r>
          </a:p>
        </p:txBody>
      </p:sp>
      <p:sp>
        <p:nvSpPr>
          <p:cNvPr id="8" name="Oval 7">
            <a:extLst>
              <a:ext uri="{FF2B5EF4-FFF2-40B4-BE49-F238E27FC236}">
                <a16:creationId xmlns:a16="http://schemas.microsoft.com/office/drawing/2014/main" id="{40850EFE-C2EE-DF4E-4EF9-2462D8A3B895}"/>
              </a:ext>
            </a:extLst>
          </p:cNvPr>
          <p:cNvSpPr/>
          <p:nvPr/>
        </p:nvSpPr>
        <p:spPr>
          <a:xfrm>
            <a:off x="2743200" y="1720951"/>
            <a:ext cx="866775" cy="6858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1" name="Oval 10">
            <a:extLst>
              <a:ext uri="{FF2B5EF4-FFF2-40B4-BE49-F238E27FC236}">
                <a16:creationId xmlns:a16="http://schemas.microsoft.com/office/drawing/2014/main" id="{677C3781-21CD-18EA-E0D4-236C71BEF6EE}"/>
              </a:ext>
            </a:extLst>
          </p:cNvPr>
          <p:cNvSpPr/>
          <p:nvPr/>
        </p:nvSpPr>
        <p:spPr>
          <a:xfrm>
            <a:off x="8636513" y="1684599"/>
            <a:ext cx="866775" cy="6858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pic>
        <p:nvPicPr>
          <p:cNvPr id="6" name="Graphic 5" descr="Playbook outline">
            <a:extLst>
              <a:ext uri="{FF2B5EF4-FFF2-40B4-BE49-F238E27FC236}">
                <a16:creationId xmlns:a16="http://schemas.microsoft.com/office/drawing/2014/main" id="{7F93F50E-D77A-0DEE-9854-3BB1990D68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62513" y="1648888"/>
            <a:ext cx="827449" cy="827449"/>
          </a:xfrm>
          <a:prstGeom prst="rect">
            <a:avLst/>
          </a:prstGeom>
        </p:spPr>
      </p:pic>
      <p:pic>
        <p:nvPicPr>
          <p:cNvPr id="16" name="Graphic 15" descr="Luggage outline">
            <a:extLst>
              <a:ext uri="{FF2B5EF4-FFF2-40B4-BE49-F238E27FC236}">
                <a16:creationId xmlns:a16="http://schemas.microsoft.com/office/drawing/2014/main" id="{3AD3DC3A-1A8E-F33F-4B81-D27A84548D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56175" y="1607946"/>
            <a:ext cx="827449" cy="827449"/>
          </a:xfrm>
          <a:prstGeom prst="rect">
            <a:avLst/>
          </a:prstGeom>
        </p:spPr>
      </p:pic>
      <p:sp>
        <p:nvSpPr>
          <p:cNvPr id="18" name="Rectangle 17">
            <a:extLst>
              <a:ext uri="{FF2B5EF4-FFF2-40B4-BE49-F238E27FC236}">
                <a16:creationId xmlns:a16="http://schemas.microsoft.com/office/drawing/2014/main" id="{1E71B13A-6BC8-61F3-AAB7-8CF28B8644F0}"/>
              </a:ext>
            </a:extLst>
          </p:cNvPr>
          <p:cNvSpPr>
            <a:spLocks/>
          </p:cNvSpPr>
          <p:nvPr/>
        </p:nvSpPr>
        <p:spPr>
          <a:xfrm>
            <a:off x="6421151" y="2447052"/>
            <a:ext cx="5175952" cy="3129960"/>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0" name="TextBox 19">
            <a:extLst>
              <a:ext uri="{FF2B5EF4-FFF2-40B4-BE49-F238E27FC236}">
                <a16:creationId xmlns:a16="http://schemas.microsoft.com/office/drawing/2014/main" id="{E0E511E9-457E-9C65-3FDA-B6B238265C54}"/>
              </a:ext>
            </a:extLst>
          </p:cNvPr>
          <p:cNvSpPr txBox="1"/>
          <p:nvPr/>
        </p:nvSpPr>
        <p:spPr>
          <a:xfrm>
            <a:off x="6598044" y="2566825"/>
            <a:ext cx="4404510" cy="369332"/>
          </a:xfrm>
          <a:prstGeom prst="rect">
            <a:avLst/>
          </a:prstGeom>
          <a:noFill/>
        </p:spPr>
        <p:txBody>
          <a:bodyPr wrap="square" rtlCol="0">
            <a:spAutoFit/>
          </a:bodyPr>
          <a:lstStyle/>
          <a:p>
            <a:r>
              <a:rPr lang="en-US" dirty="0">
                <a:latin typeface="Quattrocento Sans" panose="020B0502050000020003" pitchFamily="34" charset="0"/>
                <a:cs typeface="Segoe UI"/>
              </a:rPr>
              <a:t>Custom SCIM Integrations</a:t>
            </a:r>
          </a:p>
        </p:txBody>
      </p:sp>
      <p:sp>
        <p:nvSpPr>
          <p:cNvPr id="21" name="TextBox 20">
            <a:extLst>
              <a:ext uri="{FF2B5EF4-FFF2-40B4-BE49-F238E27FC236}">
                <a16:creationId xmlns:a16="http://schemas.microsoft.com/office/drawing/2014/main" id="{492899C9-D7F7-039E-75BB-BDAB01DB403D}"/>
              </a:ext>
            </a:extLst>
          </p:cNvPr>
          <p:cNvSpPr txBox="1"/>
          <p:nvPr/>
        </p:nvSpPr>
        <p:spPr>
          <a:xfrm>
            <a:off x="6598044" y="2959845"/>
            <a:ext cx="4992423" cy="2200602"/>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If your IdP isn't natively supported, use GitHub’s SCIM API to build custom integrations.</a:t>
            </a:r>
          </a:p>
          <a:p>
            <a:pPr algn="l"/>
            <a:r>
              <a:rPr lang="en-US" sz="1400" b="1" i="0" dirty="0">
                <a:effectLst/>
                <a:latin typeface="Quattrocento Sans" panose="020B0502050000020003" pitchFamily="34" charset="0"/>
              </a:rPr>
              <a:t>SCIM API Overview</a:t>
            </a:r>
          </a:p>
          <a:p>
            <a:pPr algn="l">
              <a:spcAft>
                <a:spcPts val="600"/>
              </a:spcAft>
            </a:pPr>
            <a:r>
              <a:rPr lang="en-US" sz="1400" b="0" i="0" dirty="0">
                <a:effectLst/>
                <a:latin typeface="Quattrocento Sans" panose="020B0502050000020003" pitchFamily="34" charset="0"/>
              </a:rPr>
              <a:t>GitHub's SCIM API enables programmatic management of users and groups within your organization. </a:t>
            </a:r>
          </a:p>
          <a:p>
            <a:pPr>
              <a:spcAft>
                <a:spcPts val="600"/>
              </a:spcAft>
            </a:pPr>
            <a:r>
              <a:rPr lang="en-US" sz="1400" b="0" i="0" dirty="0">
                <a:effectLst/>
                <a:latin typeface="Quattrocento Sans" panose="020B0502050000020003" pitchFamily="34" charset="0"/>
              </a:rPr>
              <a:t>The SCIM 2.0 API allows you to:</a:t>
            </a:r>
          </a:p>
          <a:p>
            <a:pPr marL="285750" indent="-285750">
              <a:spcAft>
                <a:spcPts val="600"/>
              </a:spcAft>
              <a:buFont typeface="Arial" panose="020B0604020202020204" pitchFamily="34" charset="0"/>
              <a:buChar char="•"/>
            </a:pPr>
            <a:r>
              <a:rPr lang="en-US" sz="1400" b="0" i="0" dirty="0">
                <a:effectLst/>
                <a:latin typeface="Quattrocento Sans" panose="020B0502050000020003" pitchFamily="34" charset="0"/>
              </a:rPr>
              <a:t>Create, update, and delete users</a:t>
            </a:r>
          </a:p>
          <a:p>
            <a:pPr marL="285750" indent="-285750">
              <a:spcAft>
                <a:spcPts val="600"/>
              </a:spcAft>
              <a:buFont typeface="Arial" panose="020B0604020202020204" pitchFamily="34" charset="0"/>
              <a:buChar char="•"/>
            </a:pPr>
            <a:r>
              <a:rPr lang="en-US" sz="1400" b="0" i="0" dirty="0">
                <a:effectLst/>
                <a:latin typeface="Quattrocento Sans" panose="020B0502050000020003" pitchFamily="34" charset="0"/>
              </a:rPr>
              <a:t>Manage groups</a:t>
            </a:r>
          </a:p>
        </p:txBody>
      </p:sp>
      <p:sp>
        <p:nvSpPr>
          <p:cNvPr id="3" name="Footer Placeholder 2">
            <a:extLst>
              <a:ext uri="{FF2B5EF4-FFF2-40B4-BE49-F238E27FC236}">
                <a16:creationId xmlns:a16="http://schemas.microsoft.com/office/drawing/2014/main" id="{C63446A7-D5C3-16DE-3DC9-985479A29CBC}"/>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7" name="Title 1">
            <a:extLst>
              <a:ext uri="{FF2B5EF4-FFF2-40B4-BE49-F238E27FC236}">
                <a16:creationId xmlns:a16="http://schemas.microsoft.com/office/drawing/2014/main" id="{321EA393-AD99-515E-5540-7436395606C2}"/>
              </a:ext>
            </a:extLst>
          </p:cNvPr>
          <p:cNvSpPr txBox="1">
            <a:spLocks/>
          </p:cNvSpPr>
          <p:nvPr/>
        </p:nvSpPr>
        <p:spPr>
          <a:xfrm>
            <a:off x="588262" y="585216"/>
            <a:ext cx="8193024" cy="430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000" b="0" i="0" kern="1200">
                <a:solidFill>
                  <a:schemeClr val="tx1"/>
                </a:solidFill>
                <a:latin typeface="+mj-lt"/>
                <a:ea typeface="+mj-ea"/>
                <a:cs typeface="Segoe UI Semibold" panose="020B0502040204020203" pitchFamily="34" charset="0"/>
              </a:defRPr>
            </a:lvl1pPr>
          </a:lstStyle>
          <a:p>
            <a:r>
              <a:rPr lang="en-US" sz="2900">
                <a:latin typeface="Quattrocento Sans" panose="020B0502050000020003" pitchFamily="34" charset="0"/>
              </a:rPr>
              <a:t>SCIM Integration with GitHub</a:t>
            </a:r>
            <a:endParaRPr lang="en-US" sz="2900" dirty="0">
              <a:latin typeface="Quattrocento Sans" panose="020B0502050000020003" pitchFamily="34" charset="0"/>
            </a:endParaRPr>
          </a:p>
        </p:txBody>
      </p:sp>
      <p:sp>
        <p:nvSpPr>
          <p:cNvPr id="9" name="TextBox 8">
            <a:extLst>
              <a:ext uri="{FF2B5EF4-FFF2-40B4-BE49-F238E27FC236}">
                <a16:creationId xmlns:a16="http://schemas.microsoft.com/office/drawing/2014/main" id="{D15AEAC0-488D-966C-CBA7-B037C64D1E2D}"/>
              </a:ext>
            </a:extLst>
          </p:cNvPr>
          <p:cNvSpPr txBox="1"/>
          <p:nvPr/>
        </p:nvSpPr>
        <p:spPr>
          <a:xfrm>
            <a:off x="594898" y="1060076"/>
            <a:ext cx="10800346" cy="984885"/>
          </a:xfrm>
          <a:prstGeom prst="rect">
            <a:avLst/>
          </a:prstGeom>
          <a:noFill/>
        </p:spPr>
        <p:txBody>
          <a:bodyPr wrap="square" rtlCol="0">
            <a:spAutoFit/>
          </a:bodyPr>
          <a:lstStyle/>
          <a:p>
            <a:r>
              <a:rPr lang="en-US" sz="2000" dirty="0">
                <a:latin typeface="Quattrocento Sans" panose="020B0502050000020003" pitchFamily="34" charset="0"/>
                <a:cs typeface="Segoe UI"/>
              </a:rPr>
              <a:t>SCIM streamlines identity management in GitHub Enterprise Cloud by supporting both native integrations and custom configurations.</a:t>
            </a:r>
          </a:p>
          <a:p>
            <a:endParaRPr lang="en-US" dirty="0">
              <a:latin typeface="Quattrocento Sans" panose="020B0502050000020003" pitchFamily="34" charset="0"/>
              <a:cs typeface="Segoe UI"/>
            </a:endParaRPr>
          </a:p>
        </p:txBody>
      </p:sp>
    </p:spTree>
    <p:extLst>
      <p:ext uri="{BB962C8B-B14F-4D97-AF65-F5344CB8AC3E}">
        <p14:creationId xmlns:p14="http://schemas.microsoft.com/office/powerpoint/2010/main" val="372088412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Example Request to Provision a User:</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3" name="Rectangle 2">
            <a:extLst>
              <a:ext uri="{FF2B5EF4-FFF2-40B4-BE49-F238E27FC236}">
                <a16:creationId xmlns:a16="http://schemas.microsoft.com/office/drawing/2014/main" id="{82960C57-2907-5A6C-61F6-D7B231C2CAD1}"/>
              </a:ext>
            </a:extLst>
          </p:cNvPr>
          <p:cNvSpPr/>
          <p:nvPr/>
        </p:nvSpPr>
        <p:spPr>
          <a:xfrm>
            <a:off x="662940" y="1120140"/>
            <a:ext cx="5737860" cy="4297680"/>
          </a:xfrm>
          <a:prstGeom prst="rect">
            <a:avLst/>
          </a:prstGeom>
          <a:solidFill>
            <a:schemeClr val="tx1">
              <a:lumMod val="75000"/>
              <a:lumOff val="25000"/>
            </a:schemeClr>
          </a:solidFill>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600" dirty="0">
                <a:solidFill>
                  <a:schemeClr val="tx2">
                    <a:lumMod val="25000"/>
                    <a:lumOff val="75000"/>
                  </a:schemeClr>
                </a:solidFill>
                <a:latin typeface="Roboto Mono" pitchFamily="49" charset="0"/>
                <a:ea typeface="Roboto Mono" pitchFamily="49" charset="0"/>
              </a:rPr>
              <a:t>POST /</a:t>
            </a:r>
            <a:r>
              <a:rPr lang="en-US" sz="1600" dirty="0" err="1">
                <a:solidFill>
                  <a:schemeClr val="tx2">
                    <a:lumMod val="25000"/>
                    <a:lumOff val="75000"/>
                  </a:schemeClr>
                </a:solidFill>
                <a:latin typeface="Roboto Mono" pitchFamily="49" charset="0"/>
                <a:ea typeface="Roboto Mono" pitchFamily="49" charset="0"/>
              </a:rPr>
              <a:t>scim</a:t>
            </a:r>
            <a:r>
              <a:rPr lang="en-US" sz="1600" dirty="0">
                <a:solidFill>
                  <a:schemeClr val="tx2">
                    <a:lumMod val="25000"/>
                    <a:lumOff val="75000"/>
                  </a:schemeClr>
                </a:solidFill>
                <a:latin typeface="Roboto Mono" pitchFamily="49" charset="0"/>
                <a:ea typeface="Roboto Mono" pitchFamily="49" charset="0"/>
              </a:rPr>
              <a:t>/v2/Users</a:t>
            </a:r>
          </a:p>
          <a:p>
            <a:r>
              <a:rPr lang="en-US" sz="1600" dirty="0">
                <a:solidFill>
                  <a:schemeClr val="tx2">
                    <a:lumMod val="25000"/>
                    <a:lumOff val="75000"/>
                  </a:schemeClr>
                </a:solidFill>
                <a:latin typeface="Roboto Mono" pitchFamily="49" charset="0"/>
                <a:ea typeface="Roboto Mono" pitchFamily="49" charset="0"/>
              </a:rPr>
              <a:t>Content-Type: </a:t>
            </a:r>
            <a:r>
              <a:rPr lang="en-US" sz="1600" dirty="0">
                <a:latin typeface="Roboto Mono" pitchFamily="49" charset="0"/>
                <a:ea typeface="Roboto Mono" pitchFamily="49" charset="0"/>
              </a:rPr>
              <a:t>application/</a:t>
            </a:r>
            <a:r>
              <a:rPr lang="en-US" sz="1600" dirty="0" err="1">
                <a:latin typeface="Roboto Mono" pitchFamily="49" charset="0"/>
                <a:ea typeface="Roboto Mono" pitchFamily="49" charset="0"/>
              </a:rPr>
              <a:t>json</a:t>
            </a:r>
            <a:endParaRPr lang="en-US" sz="1600" dirty="0">
              <a:latin typeface="Roboto Mono" pitchFamily="49" charset="0"/>
              <a:ea typeface="Roboto Mono" pitchFamily="49" charset="0"/>
            </a:endParaRPr>
          </a:p>
          <a:p>
            <a:endParaRPr lang="en-US" sz="1600" dirty="0">
              <a:latin typeface="Roboto Mono" pitchFamily="49" charset="0"/>
              <a:ea typeface="Roboto Mono" pitchFamily="49" charset="0"/>
            </a:endParaRPr>
          </a:p>
          <a:p>
            <a:r>
              <a:rPr lang="en-US" sz="1600" dirty="0">
                <a:latin typeface="Roboto Mono" pitchFamily="49" charset="0"/>
                <a:ea typeface="Roboto Mono" pitchFamily="49" charset="0"/>
              </a:rPr>
              <a:t>{</a:t>
            </a:r>
          </a:p>
          <a:p>
            <a:r>
              <a:rPr lang="en-US" sz="1600" dirty="0">
                <a:latin typeface="Roboto Mono" pitchFamily="49" charset="0"/>
                <a:ea typeface="Roboto Mono" pitchFamily="49" charset="0"/>
              </a:rPr>
              <a:t>  "</a:t>
            </a:r>
            <a:r>
              <a:rPr lang="en-US" sz="1600" dirty="0" err="1">
                <a:latin typeface="Roboto Mono" pitchFamily="49" charset="0"/>
                <a:ea typeface="Roboto Mono" pitchFamily="49" charset="0"/>
              </a:rPr>
              <a:t>userName</a:t>
            </a:r>
            <a:r>
              <a:rPr lang="en-US" sz="1600" dirty="0">
                <a:latin typeface="Roboto Mono" pitchFamily="49" charset="0"/>
                <a:ea typeface="Roboto Mono" pitchFamily="49" charset="0"/>
              </a:rPr>
              <a:t>": "</a:t>
            </a:r>
            <a:r>
              <a:rPr lang="en-US" sz="1600" dirty="0" err="1">
                <a:latin typeface="Roboto Mono" pitchFamily="49" charset="0"/>
                <a:ea typeface="Roboto Mono" pitchFamily="49" charset="0"/>
              </a:rPr>
              <a:t>jdoe</a:t>
            </a:r>
            <a:r>
              <a:rPr lang="en-US" sz="1600" dirty="0">
                <a:latin typeface="Roboto Mono" pitchFamily="49" charset="0"/>
                <a:ea typeface="Roboto Mono" pitchFamily="49" charset="0"/>
              </a:rPr>
              <a:t>",</a:t>
            </a:r>
          </a:p>
          <a:p>
            <a:r>
              <a:rPr lang="en-US" sz="1600" dirty="0">
                <a:latin typeface="Roboto Mono" pitchFamily="49" charset="0"/>
                <a:ea typeface="Roboto Mono" pitchFamily="49" charset="0"/>
              </a:rPr>
              <a:t>  "name": {</a:t>
            </a:r>
          </a:p>
          <a:p>
            <a:r>
              <a:rPr lang="en-US" sz="1600" dirty="0">
                <a:latin typeface="Roboto Mono" pitchFamily="49" charset="0"/>
                <a:ea typeface="Roboto Mono" pitchFamily="49" charset="0"/>
              </a:rPr>
              <a:t>    "</a:t>
            </a:r>
            <a:r>
              <a:rPr lang="en-US" sz="1600" dirty="0" err="1">
                <a:latin typeface="Roboto Mono" pitchFamily="49" charset="0"/>
                <a:ea typeface="Roboto Mono" pitchFamily="49" charset="0"/>
              </a:rPr>
              <a:t>givenName</a:t>
            </a:r>
            <a:r>
              <a:rPr lang="en-US" sz="1600" dirty="0">
                <a:latin typeface="Roboto Mono" pitchFamily="49" charset="0"/>
                <a:ea typeface="Roboto Mono" pitchFamily="49" charset="0"/>
              </a:rPr>
              <a:t>": "John",</a:t>
            </a:r>
          </a:p>
          <a:p>
            <a:r>
              <a:rPr lang="en-US" sz="1600" dirty="0">
                <a:latin typeface="Roboto Mono" pitchFamily="49" charset="0"/>
                <a:ea typeface="Roboto Mono" pitchFamily="49" charset="0"/>
              </a:rPr>
              <a:t>    "</a:t>
            </a:r>
            <a:r>
              <a:rPr lang="en-US" sz="1600" dirty="0" err="1">
                <a:latin typeface="Roboto Mono" pitchFamily="49" charset="0"/>
                <a:ea typeface="Roboto Mono" pitchFamily="49" charset="0"/>
              </a:rPr>
              <a:t>familyName</a:t>
            </a:r>
            <a:r>
              <a:rPr lang="en-US" sz="1600" dirty="0">
                <a:latin typeface="Roboto Mono" pitchFamily="49" charset="0"/>
                <a:ea typeface="Roboto Mono" pitchFamily="49" charset="0"/>
              </a:rPr>
              <a:t>": "Doe"</a:t>
            </a:r>
          </a:p>
          <a:p>
            <a:r>
              <a:rPr lang="en-US" sz="1600" dirty="0">
                <a:latin typeface="Roboto Mono" pitchFamily="49" charset="0"/>
                <a:ea typeface="Roboto Mono" pitchFamily="49" charset="0"/>
              </a:rPr>
              <a:t>  },</a:t>
            </a:r>
          </a:p>
          <a:p>
            <a:r>
              <a:rPr lang="en-US" sz="1600" dirty="0">
                <a:latin typeface="Roboto Mono" pitchFamily="49" charset="0"/>
                <a:ea typeface="Roboto Mono" pitchFamily="49" charset="0"/>
              </a:rPr>
              <a:t>  "emails": [</a:t>
            </a:r>
          </a:p>
          <a:p>
            <a:r>
              <a:rPr lang="en-US" sz="1600" dirty="0">
                <a:latin typeface="Roboto Mono" pitchFamily="49" charset="0"/>
                <a:ea typeface="Roboto Mono" pitchFamily="49" charset="0"/>
              </a:rPr>
              <a:t>    {</a:t>
            </a:r>
          </a:p>
          <a:p>
            <a:r>
              <a:rPr lang="en-US" sz="1600" dirty="0">
                <a:latin typeface="Roboto Mono" pitchFamily="49" charset="0"/>
                <a:ea typeface="Roboto Mono" pitchFamily="49" charset="0"/>
              </a:rPr>
              <a:t>      "value": "</a:t>
            </a:r>
            <a:r>
              <a:rPr lang="en-US" sz="1600" dirty="0" err="1">
                <a:latin typeface="Roboto Mono" pitchFamily="49" charset="0"/>
                <a:ea typeface="Roboto Mono" pitchFamily="49" charset="0"/>
              </a:rPr>
              <a:t>jdoe@example.com</a:t>
            </a:r>
            <a:r>
              <a:rPr lang="en-US" sz="1600" dirty="0">
                <a:latin typeface="Roboto Mono" pitchFamily="49" charset="0"/>
                <a:ea typeface="Roboto Mono" pitchFamily="49" charset="0"/>
              </a:rPr>
              <a:t>",</a:t>
            </a:r>
          </a:p>
          <a:p>
            <a:r>
              <a:rPr lang="en-US" sz="1600" dirty="0">
                <a:latin typeface="Roboto Mono" pitchFamily="49" charset="0"/>
                <a:ea typeface="Roboto Mono" pitchFamily="49" charset="0"/>
              </a:rPr>
              <a:t>      "primary": </a:t>
            </a:r>
            <a:r>
              <a:rPr lang="en-US" sz="1600" dirty="0">
                <a:solidFill>
                  <a:schemeClr val="tx2">
                    <a:lumMod val="25000"/>
                    <a:lumOff val="75000"/>
                  </a:schemeClr>
                </a:solidFill>
                <a:latin typeface="Roboto Mono" pitchFamily="49" charset="0"/>
                <a:ea typeface="Roboto Mono" pitchFamily="49" charset="0"/>
              </a:rPr>
              <a:t>true</a:t>
            </a:r>
          </a:p>
          <a:p>
            <a:r>
              <a:rPr lang="en-US" sz="1600" dirty="0">
                <a:latin typeface="Roboto Mono" pitchFamily="49" charset="0"/>
                <a:ea typeface="Roboto Mono" pitchFamily="49" charset="0"/>
              </a:rPr>
              <a:t>    }</a:t>
            </a:r>
          </a:p>
          <a:p>
            <a:r>
              <a:rPr lang="en-US" sz="1600" dirty="0">
                <a:latin typeface="Roboto Mono" pitchFamily="49" charset="0"/>
                <a:ea typeface="Roboto Mono" pitchFamily="49" charset="0"/>
              </a:rPr>
              <a:t>  ]</a:t>
            </a:r>
          </a:p>
          <a:p>
            <a:r>
              <a:rPr lang="en-US" sz="1600" dirty="0">
                <a:latin typeface="Roboto Mono" pitchFamily="49" charset="0"/>
                <a:ea typeface="Roboto Mono" pitchFamily="49" charset="0"/>
              </a:rPr>
              <a:t>}</a:t>
            </a:r>
          </a:p>
        </p:txBody>
      </p:sp>
      <p:sp>
        <p:nvSpPr>
          <p:cNvPr id="5" name="Title 16">
            <a:extLst>
              <a:ext uri="{FF2B5EF4-FFF2-40B4-BE49-F238E27FC236}">
                <a16:creationId xmlns:a16="http://schemas.microsoft.com/office/drawing/2014/main" id="{5DB27C5B-AE37-E13C-9DD1-29519034C3D5}"/>
              </a:ext>
            </a:extLst>
          </p:cNvPr>
          <p:cNvSpPr txBox="1">
            <a:spLocks/>
          </p:cNvSpPr>
          <p:nvPr/>
        </p:nvSpPr>
        <p:spPr>
          <a:xfrm>
            <a:off x="6959284" y="1120140"/>
            <a:ext cx="3560333" cy="12295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pPr algn="l">
              <a:lnSpc>
                <a:spcPct val="120000"/>
              </a:lnSpc>
            </a:pPr>
            <a:r>
              <a:rPr lang="en-US" sz="2000" b="0" i="0" dirty="0">
                <a:solidFill>
                  <a:srgbClr val="161616"/>
                </a:solidFill>
                <a:effectLst/>
                <a:latin typeface="Quattrocento Sans" panose="020B0502050000020003" pitchFamily="34" charset="0"/>
              </a:rPr>
              <a:t>GitHub processes this request and adds the user to your organization.</a:t>
            </a:r>
          </a:p>
          <a:p>
            <a:endParaRPr lang="en-US" dirty="0">
              <a:latin typeface="Quattrocento Sans" panose="020B0502050000020003" pitchFamily="34" charset="0"/>
            </a:endParaRPr>
          </a:p>
        </p:txBody>
      </p:sp>
    </p:spTree>
    <p:extLst>
      <p:ext uri="{BB962C8B-B14F-4D97-AF65-F5344CB8AC3E}">
        <p14:creationId xmlns:p14="http://schemas.microsoft.com/office/powerpoint/2010/main" val="128028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332206"/>
            <a:ext cx="6345239" cy="1667957"/>
          </a:xfrm>
        </p:spPr>
        <p:txBody>
          <a:bodyPr/>
          <a:lstStyle/>
          <a:p>
            <a:r>
              <a:rPr lang="en-US" dirty="0">
                <a:latin typeface="Quattrocento Sans" panose="020B0502050000020003" pitchFamily="34" charset="0"/>
              </a:rPr>
              <a:t>Module 6: Authenticate and authorize user identities on GitHub</a:t>
            </a:r>
          </a:p>
        </p:txBody>
      </p:sp>
      <p:sp>
        <p:nvSpPr>
          <p:cNvPr id="2" name="Rectangle 1">
            <a:extLst>
              <a:ext uri="{FF2B5EF4-FFF2-40B4-BE49-F238E27FC236}">
                <a16:creationId xmlns:a16="http://schemas.microsoft.com/office/drawing/2014/main" id="{AAB7FFCE-6487-F91B-58CE-9BC1E7AA76E9}"/>
              </a:ext>
            </a:extLst>
          </p:cNvPr>
          <p:cNvSpPr/>
          <p:nvPr/>
        </p:nvSpPr>
        <p:spPr bwMode="auto">
          <a:xfrm>
            <a:off x="2888243" y="1229710"/>
            <a:ext cx="914400" cy="914400"/>
          </a:xfrm>
          <a:prstGeom prst="rect">
            <a:avLst/>
          </a:prstGeom>
          <a:solidFill>
            <a:srgbClr val="E8E6D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D2B19A9A-3D8F-0FA5-9D68-D7FBEDB29414}"/>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
        <p:nvSpPr>
          <p:cNvPr id="4" name="Text Placeholder 5">
            <a:extLst>
              <a:ext uri="{FF2B5EF4-FFF2-40B4-BE49-F238E27FC236}">
                <a16:creationId xmlns:a16="http://schemas.microsoft.com/office/drawing/2014/main" id="{069BC8C8-2CF6-9B7C-E605-EA01F8A1CB3B}"/>
              </a:ext>
            </a:extLst>
          </p:cNvPr>
          <p:cNvSpPr txBox="1">
            <a:spLocks/>
          </p:cNvSpPr>
          <p:nvPr/>
        </p:nvSpPr>
        <p:spPr>
          <a:xfrm>
            <a:off x="569911" y="5570675"/>
            <a:ext cx="7434032" cy="5010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latin typeface="Quattrocento Sans" panose="020B0502050000020003" pitchFamily="34" charset="0"/>
              <a:hlinkClick r:id="rId3">
                <a:extLst>
                  <a:ext uri="{A12FA001-AC4F-418D-AE19-62706E023703}">
                    <ahyp:hlinkClr xmlns:ahyp="http://schemas.microsoft.com/office/drawing/2018/hyperlinkcolor" val="tx"/>
                  </a:ext>
                </a:extLst>
              </a:hlinkClick>
            </a:endParaRPr>
          </a:p>
        </p:txBody>
      </p:sp>
      <p:sp>
        <p:nvSpPr>
          <p:cNvPr id="6" name="Text Placeholder 5">
            <a:extLst>
              <a:ext uri="{FF2B5EF4-FFF2-40B4-BE49-F238E27FC236}">
                <a16:creationId xmlns:a16="http://schemas.microsoft.com/office/drawing/2014/main" id="{EF7C51BB-3258-4B78-DAC5-65709610A1D2}"/>
              </a:ext>
            </a:extLst>
          </p:cNvPr>
          <p:cNvSpPr txBox="1">
            <a:spLocks/>
          </p:cNvSpPr>
          <p:nvPr/>
        </p:nvSpPr>
        <p:spPr>
          <a:xfrm>
            <a:off x="569911" y="5681324"/>
            <a:ext cx="6582729" cy="5010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hlinkClick r:id="rId4">
                  <a:extLst>
                    <a:ext uri="{A12FA001-AC4F-418D-AE19-62706E023703}">
                      <ahyp:hlinkClr xmlns:ahyp="http://schemas.microsoft.com/office/drawing/2018/hyperlinkcolor" val="tx"/>
                    </a:ext>
                  </a:extLst>
                </a:hlinkClick>
              </a:rPr>
              <a:t>Module 6: Authenticate and authorize user identities on GitHub</a:t>
            </a:r>
            <a:endParaRPr lang="en-US" sz="2400" dirty="0"/>
          </a:p>
        </p:txBody>
      </p:sp>
    </p:spTree>
    <p:extLst>
      <p:ext uri="{BB962C8B-B14F-4D97-AF65-F5344CB8AC3E}">
        <p14:creationId xmlns:p14="http://schemas.microsoft.com/office/powerpoint/2010/main" val="228175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42F16-A786-0F3A-1DA1-91463B3826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5F016D-0CE3-1277-541A-24465005E6DA}"/>
              </a:ext>
            </a:extLst>
          </p:cNvPr>
          <p:cNvSpPr>
            <a:spLocks noGrp="1"/>
          </p:cNvSpPr>
          <p:nvPr>
            <p:ph type="title"/>
          </p:nvPr>
        </p:nvSpPr>
        <p:spPr>
          <a:xfrm>
            <a:off x="588262" y="585216"/>
            <a:ext cx="8193024" cy="430887"/>
          </a:xfrm>
        </p:spPr>
        <p:txBody>
          <a:bodyPr>
            <a:noAutofit/>
          </a:bodyPr>
          <a:lstStyle/>
          <a:p>
            <a:r>
              <a:rPr lang="en-US" sz="2900" dirty="0">
                <a:latin typeface="Quattrocento Sans" panose="020B0502050000020003" pitchFamily="34" charset="0"/>
              </a:rPr>
              <a:t>Getting Started</a:t>
            </a:r>
          </a:p>
        </p:txBody>
      </p:sp>
      <p:sp>
        <p:nvSpPr>
          <p:cNvPr id="17" name="Rectangle 16">
            <a:extLst>
              <a:ext uri="{FF2B5EF4-FFF2-40B4-BE49-F238E27FC236}">
                <a16:creationId xmlns:a16="http://schemas.microsoft.com/office/drawing/2014/main" id="{04E15C8F-398A-EEE1-1F79-C8FC5EBE3335}"/>
              </a:ext>
            </a:extLst>
          </p:cNvPr>
          <p:cNvSpPr>
            <a:spLocks/>
          </p:cNvSpPr>
          <p:nvPr/>
        </p:nvSpPr>
        <p:spPr>
          <a:xfrm>
            <a:off x="594899" y="2470740"/>
            <a:ext cx="5175952" cy="3802044"/>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9" name="TextBox 18">
            <a:extLst>
              <a:ext uri="{FF2B5EF4-FFF2-40B4-BE49-F238E27FC236}">
                <a16:creationId xmlns:a16="http://schemas.microsoft.com/office/drawing/2014/main" id="{A69038B3-1969-C9D5-E5EC-F4CB64F44DDC}"/>
              </a:ext>
            </a:extLst>
          </p:cNvPr>
          <p:cNvSpPr txBox="1"/>
          <p:nvPr/>
        </p:nvSpPr>
        <p:spPr>
          <a:xfrm>
            <a:off x="771792" y="2590513"/>
            <a:ext cx="4404510" cy="369332"/>
          </a:xfrm>
          <a:prstGeom prst="rect">
            <a:avLst/>
          </a:prstGeom>
          <a:noFill/>
        </p:spPr>
        <p:txBody>
          <a:bodyPr wrap="square" rtlCol="0">
            <a:spAutoFit/>
          </a:bodyPr>
          <a:lstStyle/>
          <a:p>
            <a:r>
              <a:rPr lang="en-US" dirty="0">
                <a:latin typeface="Quattrocento Sans" panose="020B0502050000020003" pitchFamily="34" charset="0"/>
                <a:cs typeface="Segoe UI"/>
              </a:rPr>
              <a:t>For Paved Path Providers:</a:t>
            </a:r>
          </a:p>
        </p:txBody>
      </p:sp>
      <p:sp>
        <p:nvSpPr>
          <p:cNvPr id="22" name="TextBox 21">
            <a:extLst>
              <a:ext uri="{FF2B5EF4-FFF2-40B4-BE49-F238E27FC236}">
                <a16:creationId xmlns:a16="http://schemas.microsoft.com/office/drawing/2014/main" id="{3CBF1FDF-30E7-EC50-1156-01421A91ED18}"/>
              </a:ext>
            </a:extLst>
          </p:cNvPr>
          <p:cNvSpPr txBox="1"/>
          <p:nvPr/>
        </p:nvSpPr>
        <p:spPr>
          <a:xfrm>
            <a:off x="771792" y="2964671"/>
            <a:ext cx="4992423" cy="984885"/>
          </a:xfrm>
          <a:prstGeom prst="rect">
            <a:avLst/>
          </a:prstGeom>
          <a:noFill/>
        </p:spPr>
        <p:txBody>
          <a:bodyPr wrap="square" rtlCol="0">
            <a:spAutoFit/>
          </a:bodyPr>
          <a:lstStyle/>
          <a:p>
            <a:pPr marL="342900" indent="-342900" algn="l">
              <a:spcAft>
                <a:spcPts val="600"/>
              </a:spcAft>
              <a:buFont typeface="+mj-lt"/>
              <a:buAutoNum type="arabicPeriod"/>
            </a:pPr>
            <a:r>
              <a:rPr lang="en-US" sz="1200" b="0" i="0" dirty="0">
                <a:effectLst/>
                <a:latin typeface="Quattrocento Sans" panose="020B0502050000020003" pitchFamily="34" charset="0"/>
              </a:rPr>
              <a:t>Log in to your IdP's administrative console.</a:t>
            </a:r>
          </a:p>
          <a:p>
            <a:pPr marL="342900" indent="-342900" algn="l">
              <a:spcAft>
                <a:spcPts val="600"/>
              </a:spcAft>
              <a:buFont typeface="+mj-lt"/>
              <a:buAutoNum type="arabicPeriod"/>
            </a:pPr>
            <a:r>
              <a:rPr lang="en-US" sz="1200" b="0" i="0" dirty="0">
                <a:effectLst/>
                <a:latin typeface="Quattrocento Sans" panose="020B0502050000020003" pitchFamily="34" charset="0"/>
              </a:rPr>
              <a:t>Enable SCIM provisioning for GitHub Enterprise Cloud.</a:t>
            </a:r>
          </a:p>
          <a:p>
            <a:pPr marL="342900" indent="-342900" algn="l">
              <a:spcAft>
                <a:spcPts val="600"/>
              </a:spcAft>
              <a:buFont typeface="+mj-lt"/>
              <a:buAutoNum type="arabicPeriod"/>
            </a:pPr>
            <a:r>
              <a:rPr lang="en-US" sz="1200" b="0" i="0" dirty="0">
                <a:effectLst/>
                <a:latin typeface="Quattrocento Sans" panose="020B0502050000020003" pitchFamily="34" charset="0"/>
              </a:rPr>
              <a:t>Provide your GitHub organization SCIM base URL and bearer token as specified in your IdP's configuration instructions.</a:t>
            </a:r>
          </a:p>
        </p:txBody>
      </p:sp>
      <p:sp>
        <p:nvSpPr>
          <p:cNvPr id="8" name="Oval 7">
            <a:extLst>
              <a:ext uri="{FF2B5EF4-FFF2-40B4-BE49-F238E27FC236}">
                <a16:creationId xmlns:a16="http://schemas.microsoft.com/office/drawing/2014/main" id="{40850EFE-C2EE-DF4E-4EF9-2462D8A3B895}"/>
              </a:ext>
            </a:extLst>
          </p:cNvPr>
          <p:cNvSpPr/>
          <p:nvPr/>
        </p:nvSpPr>
        <p:spPr>
          <a:xfrm>
            <a:off x="2743200" y="1720951"/>
            <a:ext cx="866775" cy="6858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1" name="Oval 10">
            <a:extLst>
              <a:ext uri="{FF2B5EF4-FFF2-40B4-BE49-F238E27FC236}">
                <a16:creationId xmlns:a16="http://schemas.microsoft.com/office/drawing/2014/main" id="{677C3781-21CD-18EA-E0D4-236C71BEF6EE}"/>
              </a:ext>
            </a:extLst>
          </p:cNvPr>
          <p:cNvSpPr/>
          <p:nvPr/>
        </p:nvSpPr>
        <p:spPr>
          <a:xfrm>
            <a:off x="8636513" y="1684599"/>
            <a:ext cx="866775" cy="6858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pic>
        <p:nvPicPr>
          <p:cNvPr id="6" name="Graphic 5" descr="Playbook outline">
            <a:extLst>
              <a:ext uri="{FF2B5EF4-FFF2-40B4-BE49-F238E27FC236}">
                <a16:creationId xmlns:a16="http://schemas.microsoft.com/office/drawing/2014/main" id="{7F93F50E-D77A-0DEE-9854-3BB1990D68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62513" y="1648888"/>
            <a:ext cx="827449" cy="827449"/>
          </a:xfrm>
          <a:prstGeom prst="rect">
            <a:avLst/>
          </a:prstGeom>
        </p:spPr>
      </p:pic>
      <p:pic>
        <p:nvPicPr>
          <p:cNvPr id="16" name="Graphic 15" descr="Luggage outline">
            <a:extLst>
              <a:ext uri="{FF2B5EF4-FFF2-40B4-BE49-F238E27FC236}">
                <a16:creationId xmlns:a16="http://schemas.microsoft.com/office/drawing/2014/main" id="{3AD3DC3A-1A8E-F33F-4B81-D27A84548D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56175" y="1607946"/>
            <a:ext cx="827449" cy="827449"/>
          </a:xfrm>
          <a:prstGeom prst="rect">
            <a:avLst/>
          </a:prstGeom>
        </p:spPr>
      </p:pic>
      <p:sp>
        <p:nvSpPr>
          <p:cNvPr id="18" name="Rectangle 17">
            <a:extLst>
              <a:ext uri="{FF2B5EF4-FFF2-40B4-BE49-F238E27FC236}">
                <a16:creationId xmlns:a16="http://schemas.microsoft.com/office/drawing/2014/main" id="{1E71B13A-6BC8-61F3-AAB7-8CF28B8644F0}"/>
              </a:ext>
            </a:extLst>
          </p:cNvPr>
          <p:cNvSpPr>
            <a:spLocks/>
          </p:cNvSpPr>
          <p:nvPr/>
        </p:nvSpPr>
        <p:spPr>
          <a:xfrm>
            <a:off x="6421151" y="2447052"/>
            <a:ext cx="5175952" cy="1790066"/>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0" name="TextBox 19">
            <a:extLst>
              <a:ext uri="{FF2B5EF4-FFF2-40B4-BE49-F238E27FC236}">
                <a16:creationId xmlns:a16="http://schemas.microsoft.com/office/drawing/2014/main" id="{E0E511E9-457E-9C65-3FDA-B6B238265C54}"/>
              </a:ext>
            </a:extLst>
          </p:cNvPr>
          <p:cNvSpPr txBox="1"/>
          <p:nvPr/>
        </p:nvSpPr>
        <p:spPr>
          <a:xfrm>
            <a:off x="6598044" y="2566825"/>
            <a:ext cx="4404510" cy="369332"/>
          </a:xfrm>
          <a:prstGeom prst="rect">
            <a:avLst/>
          </a:prstGeom>
          <a:noFill/>
        </p:spPr>
        <p:txBody>
          <a:bodyPr wrap="square" rtlCol="0">
            <a:spAutoFit/>
          </a:bodyPr>
          <a:lstStyle/>
          <a:p>
            <a:r>
              <a:rPr lang="en-US" dirty="0">
                <a:latin typeface="Quattrocento Sans" panose="020B0502050000020003" pitchFamily="34" charset="0"/>
                <a:cs typeface="Segoe UI"/>
              </a:rPr>
              <a:t>For Custom IdPs:</a:t>
            </a:r>
          </a:p>
        </p:txBody>
      </p:sp>
      <p:sp>
        <p:nvSpPr>
          <p:cNvPr id="21" name="TextBox 20">
            <a:extLst>
              <a:ext uri="{FF2B5EF4-FFF2-40B4-BE49-F238E27FC236}">
                <a16:creationId xmlns:a16="http://schemas.microsoft.com/office/drawing/2014/main" id="{492899C9-D7F7-039E-75BB-BDAB01DB403D}"/>
              </a:ext>
            </a:extLst>
          </p:cNvPr>
          <p:cNvSpPr txBox="1"/>
          <p:nvPr/>
        </p:nvSpPr>
        <p:spPr>
          <a:xfrm>
            <a:off x="6598044" y="2959845"/>
            <a:ext cx="4992423" cy="1277273"/>
          </a:xfrm>
          <a:prstGeom prst="rect">
            <a:avLst/>
          </a:prstGeom>
          <a:noFill/>
        </p:spPr>
        <p:txBody>
          <a:bodyPr wrap="square" rtlCol="0">
            <a:spAutoFit/>
          </a:bodyPr>
          <a:lstStyle/>
          <a:p>
            <a:pPr marL="342900" indent="-342900" algn="l">
              <a:spcAft>
                <a:spcPts val="600"/>
              </a:spcAft>
              <a:buFont typeface="+mj-lt"/>
              <a:buAutoNum type="arabicPeriod"/>
            </a:pPr>
            <a:r>
              <a:rPr lang="en-US" sz="1200" b="0" i="0" dirty="0">
                <a:effectLst/>
                <a:latin typeface="Quattrocento Sans" panose="020B0502050000020003" pitchFamily="34" charset="0"/>
              </a:rPr>
              <a:t>Implement SCIM integration by using the GitHub SCIM REST API.</a:t>
            </a:r>
          </a:p>
          <a:p>
            <a:pPr marL="342900" indent="-342900" algn="l">
              <a:spcAft>
                <a:spcPts val="600"/>
              </a:spcAft>
              <a:buFont typeface="+mj-lt"/>
              <a:buAutoNum type="arabicPeriod"/>
            </a:pPr>
            <a:r>
              <a:rPr lang="en-US" sz="1200" b="0" i="0" dirty="0">
                <a:effectLst/>
                <a:latin typeface="Quattrocento Sans" panose="020B0502050000020003" pitchFamily="34" charset="0"/>
              </a:rPr>
              <a:t>Authenticate requests using a personal access token with the required scope.</a:t>
            </a:r>
          </a:p>
          <a:p>
            <a:pPr marL="342900" indent="-342900" algn="l">
              <a:spcAft>
                <a:spcPts val="600"/>
              </a:spcAft>
              <a:buFont typeface="+mj-lt"/>
              <a:buAutoNum type="arabicPeriod"/>
            </a:pPr>
            <a:r>
              <a:rPr lang="en-US" sz="1200" b="0" i="0" dirty="0">
                <a:effectLst/>
                <a:latin typeface="Quattrocento Sans" panose="020B0502050000020003" pitchFamily="34" charset="0"/>
              </a:rPr>
              <a:t>Test the integration using sample SCIM requests.</a:t>
            </a:r>
          </a:p>
          <a:p>
            <a:pPr marL="342900" indent="-342900">
              <a:spcAft>
                <a:spcPts val="600"/>
              </a:spcAft>
              <a:buFont typeface="+mj-lt"/>
              <a:buAutoNum type="arabicPeriod"/>
            </a:pPr>
            <a:endParaRPr lang="en-US" sz="1400" b="0" i="0" dirty="0">
              <a:effectLst/>
              <a:latin typeface="Quattrocento Sans" panose="020B0502050000020003" pitchFamily="34" charset="0"/>
            </a:endParaRPr>
          </a:p>
        </p:txBody>
      </p:sp>
      <p:pic>
        <p:nvPicPr>
          <p:cNvPr id="3" name="Picture 2">
            <a:extLst>
              <a:ext uri="{FF2B5EF4-FFF2-40B4-BE49-F238E27FC236}">
                <a16:creationId xmlns:a16="http://schemas.microsoft.com/office/drawing/2014/main" id="{833D097E-5509-B1A4-C41B-DACF46221A73}"/>
              </a:ext>
            </a:extLst>
          </p:cNvPr>
          <p:cNvPicPr>
            <a:picLocks noChangeAspect="1"/>
          </p:cNvPicPr>
          <p:nvPr/>
        </p:nvPicPr>
        <p:blipFill>
          <a:blip r:embed="rId7"/>
          <a:stretch>
            <a:fillRect/>
          </a:stretch>
        </p:blipFill>
        <p:spPr>
          <a:xfrm>
            <a:off x="963374" y="3949556"/>
            <a:ext cx="4609258" cy="2283630"/>
          </a:xfrm>
          <a:prstGeom prst="rect">
            <a:avLst/>
          </a:prstGeom>
        </p:spPr>
      </p:pic>
      <p:sp>
        <p:nvSpPr>
          <p:cNvPr id="9" name="Footer Placeholder 8">
            <a:extLst>
              <a:ext uri="{FF2B5EF4-FFF2-40B4-BE49-F238E27FC236}">
                <a16:creationId xmlns:a16="http://schemas.microsoft.com/office/drawing/2014/main" id="{88369C57-E13A-E2F0-7088-E81829340B35}"/>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13" name="Rectangle 12">
            <a:extLst>
              <a:ext uri="{FF2B5EF4-FFF2-40B4-BE49-F238E27FC236}">
                <a16:creationId xmlns:a16="http://schemas.microsoft.com/office/drawing/2014/main" id="{9AFF88A0-1797-AB5C-3E7D-3EE128DD20EB}"/>
              </a:ext>
            </a:extLst>
          </p:cNvPr>
          <p:cNvSpPr>
            <a:spLocks/>
          </p:cNvSpPr>
          <p:nvPr/>
        </p:nvSpPr>
        <p:spPr>
          <a:xfrm>
            <a:off x="6414515" y="4512166"/>
            <a:ext cx="5175952" cy="1790066"/>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4" name="TextBox 13">
            <a:extLst>
              <a:ext uri="{FF2B5EF4-FFF2-40B4-BE49-F238E27FC236}">
                <a16:creationId xmlns:a16="http://schemas.microsoft.com/office/drawing/2014/main" id="{34A752E6-0C89-FC58-85FC-632022ABE566}"/>
              </a:ext>
            </a:extLst>
          </p:cNvPr>
          <p:cNvSpPr txBox="1"/>
          <p:nvPr/>
        </p:nvSpPr>
        <p:spPr>
          <a:xfrm>
            <a:off x="6591408" y="4631939"/>
            <a:ext cx="4404510" cy="369332"/>
          </a:xfrm>
          <a:prstGeom prst="rect">
            <a:avLst/>
          </a:prstGeom>
          <a:noFill/>
        </p:spPr>
        <p:txBody>
          <a:bodyPr wrap="square" rtlCol="0">
            <a:spAutoFit/>
          </a:bodyPr>
          <a:lstStyle/>
          <a:p>
            <a:r>
              <a:rPr lang="en-US" dirty="0">
                <a:latin typeface="Quattrocento Sans" panose="020B0502050000020003" pitchFamily="34" charset="0"/>
                <a:cs typeface="Segoe UI"/>
              </a:rPr>
              <a:t>Key Benefits of SCIM Integration</a:t>
            </a:r>
          </a:p>
        </p:txBody>
      </p:sp>
      <p:sp>
        <p:nvSpPr>
          <p:cNvPr id="15" name="TextBox 14">
            <a:extLst>
              <a:ext uri="{FF2B5EF4-FFF2-40B4-BE49-F238E27FC236}">
                <a16:creationId xmlns:a16="http://schemas.microsoft.com/office/drawing/2014/main" id="{E8D78718-4880-36E7-DC7E-7FC9E86DBC49}"/>
              </a:ext>
            </a:extLst>
          </p:cNvPr>
          <p:cNvSpPr txBox="1"/>
          <p:nvPr/>
        </p:nvSpPr>
        <p:spPr>
          <a:xfrm>
            <a:off x="6591409" y="5024959"/>
            <a:ext cx="4804302" cy="1107996"/>
          </a:xfrm>
          <a:prstGeom prst="rect">
            <a:avLst/>
          </a:prstGeom>
          <a:noFill/>
        </p:spPr>
        <p:txBody>
          <a:bodyPr wrap="square" rtlCol="0">
            <a:spAutoFit/>
          </a:bodyPr>
          <a:lstStyle/>
          <a:p>
            <a:pPr marL="342900" indent="-342900" algn="l">
              <a:spcAft>
                <a:spcPts val="600"/>
              </a:spcAft>
              <a:buFont typeface="+mj-lt"/>
              <a:buAutoNum type="arabicPeriod"/>
            </a:pPr>
            <a:r>
              <a:rPr lang="en-US" sz="1400" b="1" i="0" dirty="0">
                <a:effectLst/>
                <a:latin typeface="Quattrocento Sans" panose="020B0502050000020003" pitchFamily="34" charset="0"/>
              </a:rPr>
              <a:t>Provisioning: </a:t>
            </a:r>
            <a:r>
              <a:rPr lang="en-US" sz="1400" b="0" i="0" dirty="0">
                <a:effectLst/>
                <a:latin typeface="Quattrocento Sans" panose="020B0502050000020003" pitchFamily="34" charset="0"/>
              </a:rPr>
              <a:t>Automatically create accounts.</a:t>
            </a:r>
          </a:p>
          <a:p>
            <a:pPr marL="342900" indent="-342900" algn="l">
              <a:spcAft>
                <a:spcPts val="600"/>
              </a:spcAft>
              <a:buFont typeface="+mj-lt"/>
              <a:buAutoNum type="arabicPeriod"/>
            </a:pPr>
            <a:r>
              <a:rPr lang="en-US" sz="1400" b="1" i="0" dirty="0">
                <a:effectLst/>
                <a:latin typeface="Quattrocento Sans" panose="020B0502050000020003" pitchFamily="34" charset="0"/>
              </a:rPr>
              <a:t>Updates: </a:t>
            </a:r>
            <a:r>
              <a:rPr lang="en-US" sz="1400" b="0" i="0" dirty="0">
                <a:effectLst/>
                <a:latin typeface="Quattrocento Sans" panose="020B0502050000020003" pitchFamily="34" charset="0"/>
              </a:rPr>
              <a:t>Synchronize roles and departments.</a:t>
            </a:r>
          </a:p>
          <a:p>
            <a:pPr marL="342900" indent="-342900" algn="l">
              <a:spcAft>
                <a:spcPts val="600"/>
              </a:spcAft>
              <a:buFont typeface="+mj-lt"/>
              <a:buAutoNum type="arabicPeriod"/>
            </a:pPr>
            <a:r>
              <a:rPr lang="en-US" sz="1400" b="1" i="0" dirty="0">
                <a:effectLst/>
                <a:latin typeface="Quattrocento Sans" panose="020B0502050000020003" pitchFamily="34" charset="0"/>
              </a:rPr>
              <a:t>Deprovisioning: </a:t>
            </a:r>
            <a:r>
              <a:rPr lang="en-US" sz="1400" b="0" i="0" dirty="0">
                <a:effectLst/>
                <a:latin typeface="Quattrocento Sans" panose="020B0502050000020003" pitchFamily="34" charset="0"/>
              </a:rPr>
              <a:t>Remove access promptly upon user exit.</a:t>
            </a:r>
            <a:endParaRPr lang="en-US" sz="1600" b="0" i="0" dirty="0">
              <a:effectLst/>
              <a:latin typeface="Quattrocento Sans" panose="020B0502050000020003" pitchFamily="34" charset="0"/>
            </a:endParaRPr>
          </a:p>
        </p:txBody>
      </p:sp>
    </p:spTree>
    <p:extLst>
      <p:ext uri="{BB962C8B-B14F-4D97-AF65-F5344CB8AC3E}">
        <p14:creationId xmlns:p14="http://schemas.microsoft.com/office/powerpoint/2010/main" val="74769652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24CF1-AD47-7B40-E3BF-12F55656A5FF}"/>
              </a:ext>
            </a:extLst>
          </p:cNvPr>
          <p:cNvSpPr>
            <a:spLocks noGrp="1"/>
          </p:cNvSpPr>
          <p:nvPr>
            <p:ph type="title"/>
          </p:nvPr>
        </p:nvSpPr>
        <p:spPr>
          <a:xfrm>
            <a:off x="588261" y="681010"/>
            <a:ext cx="10306161" cy="311255"/>
          </a:xfrm>
        </p:spPr>
        <p:txBody>
          <a:bodyPr>
            <a:noAutofit/>
          </a:bodyPr>
          <a:lstStyle/>
          <a:p>
            <a:r>
              <a:rPr lang="en-US" sz="2900" dirty="0">
                <a:latin typeface="Quattrocento Sans" panose="020B0502050000020003" pitchFamily="34" charset="0"/>
              </a:rPr>
              <a:t>SCIM vs. Manual User Management</a:t>
            </a:r>
          </a:p>
        </p:txBody>
      </p:sp>
      <p:graphicFrame>
        <p:nvGraphicFramePr>
          <p:cNvPr id="10" name="Table 9">
            <a:extLst>
              <a:ext uri="{FF2B5EF4-FFF2-40B4-BE49-F238E27FC236}">
                <a16:creationId xmlns:a16="http://schemas.microsoft.com/office/drawing/2014/main" id="{FB95B65C-95EF-CFEB-37FF-6C3950EA7EE8}"/>
              </a:ext>
            </a:extLst>
          </p:cNvPr>
          <p:cNvGraphicFramePr>
            <a:graphicFrameLocks noGrp="1"/>
          </p:cNvGraphicFramePr>
          <p:nvPr>
            <p:extLst>
              <p:ext uri="{D42A27DB-BD31-4B8C-83A1-F6EECF244321}">
                <p14:modId xmlns:p14="http://schemas.microsoft.com/office/powerpoint/2010/main" val="939887214"/>
              </p:ext>
            </p:extLst>
          </p:nvPr>
        </p:nvGraphicFramePr>
        <p:xfrm>
          <a:off x="708982" y="2265179"/>
          <a:ext cx="10774036" cy="2797385"/>
        </p:xfrm>
        <a:graphic>
          <a:graphicData uri="http://schemas.openxmlformats.org/drawingml/2006/table">
            <a:tbl>
              <a:tblPr firstRow="1" bandRow="1">
                <a:tableStyleId>{073A0DAA-6AF3-43AB-8588-CEC1D06C72B9}</a:tableStyleId>
              </a:tblPr>
              <a:tblGrid>
                <a:gridCol w="1483612">
                  <a:extLst>
                    <a:ext uri="{9D8B030D-6E8A-4147-A177-3AD203B41FA5}">
                      <a16:colId xmlns:a16="http://schemas.microsoft.com/office/drawing/2014/main" val="1608846247"/>
                    </a:ext>
                  </a:extLst>
                </a:gridCol>
                <a:gridCol w="4638523">
                  <a:extLst>
                    <a:ext uri="{9D8B030D-6E8A-4147-A177-3AD203B41FA5}">
                      <a16:colId xmlns:a16="http://schemas.microsoft.com/office/drawing/2014/main" val="673293402"/>
                    </a:ext>
                  </a:extLst>
                </a:gridCol>
                <a:gridCol w="4651901">
                  <a:extLst>
                    <a:ext uri="{9D8B030D-6E8A-4147-A177-3AD203B41FA5}">
                      <a16:colId xmlns:a16="http://schemas.microsoft.com/office/drawing/2014/main" val="3526869966"/>
                    </a:ext>
                  </a:extLst>
                </a:gridCol>
              </a:tblGrid>
              <a:tr h="496496">
                <a:tc>
                  <a:txBody>
                    <a:bodyPr/>
                    <a:lstStyle/>
                    <a:p>
                      <a:pPr algn="l"/>
                      <a:r>
                        <a:rPr lang="en-US" sz="2000" dirty="0">
                          <a:solidFill>
                            <a:schemeClr val="tx1"/>
                          </a:solidFill>
                          <a:effectLst/>
                          <a:latin typeface="Quattrocento Sans" panose="020B0502050000020003" pitchFamily="34" charset="0"/>
                        </a:rPr>
                        <a:t>Aspect</a:t>
                      </a:r>
                    </a:p>
                  </a:txBody>
                  <a:tcPr marL="95250" marR="95250" marT="47625" marB="47625"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2000" dirty="0">
                          <a:solidFill>
                            <a:schemeClr val="tx1"/>
                          </a:solidFill>
                          <a:effectLst/>
                          <a:latin typeface="Quattrocento Sans" panose="020B0502050000020003" pitchFamily="34" charset="0"/>
                        </a:rPr>
                        <a:t>SCIM-Based Management</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2000" dirty="0">
                          <a:solidFill>
                            <a:schemeClr val="tx1"/>
                          </a:solidFill>
                          <a:effectLst/>
                          <a:latin typeface="Quattrocento Sans" panose="020B0502050000020003" pitchFamily="34" charset="0"/>
                        </a:rPr>
                        <a:t>Manual User Management</a:t>
                      </a: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00431"/>
                  </a:ext>
                </a:extLst>
              </a:tr>
              <a:tr h="453939">
                <a:tc>
                  <a:txBody>
                    <a:bodyPr/>
                    <a:lstStyle/>
                    <a:p>
                      <a:pPr algn="l" fontAlgn="t"/>
                      <a:r>
                        <a:rPr lang="en-US" b="1">
                          <a:effectLst/>
                          <a:latin typeface="Quattrocento Sans" panose="020B0502050000020003" pitchFamily="34" charset="0"/>
                        </a:rPr>
                        <a:t>Automation</a:t>
                      </a:r>
                      <a:endParaRPr lang="en-US">
                        <a:effectLst/>
                        <a:latin typeface="Quattrocento Sans" panose="020B0502050000020003" pitchFamily="34" charset="0"/>
                      </a:endParaRPr>
                    </a:p>
                  </a:txBody>
                  <a:tcP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600">
                          <a:effectLst/>
                          <a:latin typeface="Quattrocento Sans" panose="020B0502050000020003" pitchFamily="34" charset="0"/>
                        </a:rPr>
                        <a:t>Automates provisioning and deprovisioning</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600">
                          <a:effectLst/>
                          <a:latin typeface="Quattrocento Sans" panose="020B0502050000020003" pitchFamily="34" charset="0"/>
                        </a:rPr>
                        <a:t>Manual intervention required</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9863896"/>
                  </a:ext>
                </a:extLst>
              </a:tr>
              <a:tr h="453939">
                <a:tc>
                  <a:txBody>
                    <a:bodyPr/>
                    <a:lstStyle/>
                    <a:p>
                      <a:pPr algn="l" fontAlgn="t"/>
                      <a:r>
                        <a:rPr lang="en-US" b="1">
                          <a:effectLst/>
                          <a:latin typeface="Quattrocento Sans" panose="020B0502050000020003" pitchFamily="34" charset="0"/>
                        </a:rPr>
                        <a:t>Consistency</a:t>
                      </a:r>
                      <a:endParaRPr lang="en-US">
                        <a:effectLst/>
                        <a:latin typeface="Quattrocento Sans" panose="020B0502050000020003" pitchFamily="34" charset="0"/>
                      </a:endParaRPr>
                    </a:p>
                  </a:txBody>
                  <a:tcP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600">
                          <a:effectLst/>
                          <a:latin typeface="Quattrocento Sans" panose="020B0502050000020003" pitchFamily="34" charset="0"/>
                        </a:rPr>
                        <a:t>Standardized user data across systems</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600">
                          <a:effectLst/>
                          <a:latin typeface="Quattrocento Sans" panose="020B0502050000020003" pitchFamily="34" charset="0"/>
                        </a:rPr>
                        <a:t>Risk of inconsistencies</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9659972"/>
                  </a:ext>
                </a:extLst>
              </a:tr>
              <a:tr h="464337">
                <a:tc>
                  <a:txBody>
                    <a:bodyPr/>
                    <a:lstStyle/>
                    <a:p>
                      <a:pPr algn="l" fontAlgn="t"/>
                      <a:r>
                        <a:rPr lang="en-US" b="1" dirty="0">
                          <a:effectLst/>
                          <a:latin typeface="Quattrocento Sans" panose="020B0502050000020003" pitchFamily="34" charset="0"/>
                        </a:rPr>
                        <a:t>Security</a:t>
                      </a:r>
                      <a:endParaRPr lang="en-US" dirty="0">
                        <a:effectLst/>
                        <a:latin typeface="Quattrocento Sans" panose="020B0502050000020003" pitchFamily="34" charset="0"/>
                      </a:endParaRPr>
                    </a:p>
                  </a:txBody>
                  <a:tcP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600">
                          <a:effectLst/>
                          <a:latin typeface="Quattrocento Sans" panose="020B0502050000020003" pitchFamily="34" charset="0"/>
                        </a:rPr>
                        <a:t>Timely deactivation of access</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600">
                          <a:effectLst/>
                          <a:latin typeface="Quattrocento Sans" panose="020B0502050000020003" pitchFamily="34" charset="0"/>
                        </a:rPr>
                        <a:t>Delayed or missed revocations</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23852308"/>
                  </a:ext>
                </a:extLst>
              </a:tr>
              <a:tr h="464337">
                <a:tc>
                  <a:txBody>
                    <a:bodyPr/>
                    <a:lstStyle/>
                    <a:p>
                      <a:pPr algn="l" fontAlgn="t"/>
                      <a:r>
                        <a:rPr lang="en-US" b="1">
                          <a:effectLst/>
                          <a:latin typeface="Quattrocento Sans" panose="020B0502050000020003" pitchFamily="34" charset="0"/>
                        </a:rPr>
                        <a:t>Scalability</a:t>
                      </a:r>
                      <a:endParaRPr lang="en-US">
                        <a:effectLst/>
                        <a:latin typeface="Quattrocento Sans" panose="020B0502050000020003" pitchFamily="34" charset="0"/>
                      </a:endParaRPr>
                    </a:p>
                  </a:txBody>
                  <a:tcP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600">
                          <a:effectLst/>
                          <a:latin typeface="Quattrocento Sans" panose="020B0502050000020003" pitchFamily="34" charset="0"/>
                        </a:rPr>
                        <a:t>Scales with large user bases</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600">
                          <a:effectLst/>
                          <a:latin typeface="Quattrocento Sans" panose="020B0502050000020003" pitchFamily="34" charset="0"/>
                        </a:rPr>
                        <a:t>Cumbersome at scale</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981045"/>
                  </a:ext>
                </a:extLst>
              </a:tr>
              <a:tr h="464337">
                <a:tc>
                  <a:txBody>
                    <a:bodyPr/>
                    <a:lstStyle/>
                    <a:p>
                      <a:pPr algn="l" fontAlgn="t"/>
                      <a:r>
                        <a:rPr lang="en-US" b="1">
                          <a:effectLst/>
                          <a:latin typeface="Quattrocento Sans" panose="020B0502050000020003" pitchFamily="34" charset="0"/>
                        </a:rPr>
                        <a:t>Compliance</a:t>
                      </a:r>
                      <a:endParaRPr lang="en-US">
                        <a:effectLst/>
                        <a:latin typeface="Quattrocento Sans" panose="020B0502050000020003" pitchFamily="34" charset="0"/>
                      </a:endParaRPr>
                    </a:p>
                  </a:txBody>
                  <a:tcP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600">
                          <a:effectLst/>
                          <a:latin typeface="Quattrocento Sans" panose="020B0502050000020003" pitchFamily="34" charset="0"/>
                        </a:rPr>
                        <a:t>Helps meet policy and audit requirements</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600" dirty="0">
                          <a:effectLst/>
                          <a:latin typeface="Quattrocento Sans" panose="020B0502050000020003" pitchFamily="34" charset="0"/>
                        </a:rPr>
                        <a:t>Harder to track and report</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52079737"/>
                  </a:ext>
                </a:extLst>
              </a:tr>
            </a:tbl>
          </a:graphicData>
        </a:graphic>
      </p:graphicFrame>
      <p:sp>
        <p:nvSpPr>
          <p:cNvPr id="3" name="Text Placeholder 2">
            <a:extLst>
              <a:ext uri="{FF2B5EF4-FFF2-40B4-BE49-F238E27FC236}">
                <a16:creationId xmlns:a16="http://schemas.microsoft.com/office/drawing/2014/main" id="{4106D0C4-CD09-E91C-D80A-9B88F78AABC9}"/>
              </a:ext>
            </a:extLst>
          </p:cNvPr>
          <p:cNvSpPr txBox="1">
            <a:spLocks/>
          </p:cNvSpPr>
          <p:nvPr/>
        </p:nvSpPr>
        <p:spPr>
          <a:xfrm>
            <a:off x="708982" y="1088275"/>
            <a:ext cx="959706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1800" b="0" i="0" dirty="0">
                <a:effectLst/>
                <a:latin typeface="Quattrocento Sans" panose="020B0502050000020003" pitchFamily="34" charset="0"/>
              </a:rPr>
              <a:t>Implementing SCIM offers significant advantages over manual user management, especially in terms of efficiency, security, and scalability.</a:t>
            </a:r>
          </a:p>
        </p:txBody>
      </p:sp>
      <p:sp>
        <p:nvSpPr>
          <p:cNvPr id="4" name="Text Placeholder 2">
            <a:extLst>
              <a:ext uri="{FF2B5EF4-FFF2-40B4-BE49-F238E27FC236}">
                <a16:creationId xmlns:a16="http://schemas.microsoft.com/office/drawing/2014/main" id="{B8596822-AEE1-F869-6B7F-63908E3CBDA5}"/>
              </a:ext>
            </a:extLst>
          </p:cNvPr>
          <p:cNvSpPr txBox="1">
            <a:spLocks/>
          </p:cNvSpPr>
          <p:nvPr/>
        </p:nvSpPr>
        <p:spPr>
          <a:xfrm>
            <a:off x="708982" y="1772737"/>
            <a:ext cx="959706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000" b="0" i="0" dirty="0">
                <a:effectLst/>
                <a:latin typeface="Quattrocento Sans" panose="020B0502050000020003" pitchFamily="34" charset="0"/>
              </a:rPr>
              <a:t>Comparison of SCIM and Manual User Management:</a:t>
            </a:r>
          </a:p>
        </p:txBody>
      </p:sp>
      <p:sp>
        <p:nvSpPr>
          <p:cNvPr id="5" name="Rectangle 4">
            <a:extLst>
              <a:ext uri="{FF2B5EF4-FFF2-40B4-BE49-F238E27FC236}">
                <a16:creationId xmlns:a16="http://schemas.microsoft.com/office/drawing/2014/main" id="{D6F03E7E-ECBE-5BC0-E438-AEAC99FA82EA}"/>
              </a:ext>
            </a:extLst>
          </p:cNvPr>
          <p:cNvSpPr>
            <a:spLocks/>
          </p:cNvSpPr>
          <p:nvPr/>
        </p:nvSpPr>
        <p:spPr>
          <a:xfrm>
            <a:off x="1647726" y="5296433"/>
            <a:ext cx="9246696" cy="916280"/>
          </a:xfrm>
          <a:prstGeom prst="rect">
            <a:avLst/>
          </a:prstGeom>
          <a:solidFill>
            <a:srgbClr val="C1D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6" name="TextBox 5">
            <a:extLst>
              <a:ext uri="{FF2B5EF4-FFF2-40B4-BE49-F238E27FC236}">
                <a16:creationId xmlns:a16="http://schemas.microsoft.com/office/drawing/2014/main" id="{B33FE5A2-EBA0-6BE7-7C17-3DDB998CB691}"/>
              </a:ext>
            </a:extLst>
          </p:cNvPr>
          <p:cNvSpPr txBox="1"/>
          <p:nvPr/>
        </p:nvSpPr>
        <p:spPr>
          <a:xfrm>
            <a:off x="1959198" y="5363922"/>
            <a:ext cx="8801140" cy="738664"/>
          </a:xfrm>
          <a:prstGeom prst="rect">
            <a:avLst/>
          </a:prstGeom>
          <a:noFill/>
        </p:spPr>
        <p:txBody>
          <a:bodyPr wrap="square" rtlCol="0">
            <a:spAutoFit/>
          </a:bodyPr>
          <a:lstStyle/>
          <a:p>
            <a:pPr algn="just">
              <a:spcAft>
                <a:spcPts val="1200"/>
              </a:spcAft>
            </a:pPr>
            <a:r>
              <a:rPr lang="en-US" sz="1400" b="0" i="0" dirty="0">
                <a:effectLst/>
                <a:latin typeface="Quattrocento Sans" panose="020B0502050000020003" pitchFamily="34" charset="0"/>
              </a:rPr>
              <a:t>By adopting SCIM, organizations can streamline their user management processes, reduce administrative overhead, and enhance security measures. GitHub's support for SCIM further simplifies integrating user management between identity providers and GitHub organizations, ensuring a seamless and secure experience.</a:t>
            </a:r>
          </a:p>
        </p:txBody>
      </p:sp>
      <p:sp>
        <p:nvSpPr>
          <p:cNvPr id="7" name="Oval 6">
            <a:extLst>
              <a:ext uri="{FF2B5EF4-FFF2-40B4-BE49-F238E27FC236}">
                <a16:creationId xmlns:a16="http://schemas.microsoft.com/office/drawing/2014/main" id="{CA1029FC-468D-E3CE-DA24-4F2B8325FF98}"/>
              </a:ext>
            </a:extLst>
          </p:cNvPr>
          <p:cNvSpPr>
            <a:spLocks/>
          </p:cNvSpPr>
          <p:nvPr/>
        </p:nvSpPr>
        <p:spPr>
          <a:xfrm>
            <a:off x="1437401" y="5508115"/>
            <a:ext cx="452309" cy="52322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pic>
        <p:nvPicPr>
          <p:cNvPr id="8" name="Graphic 7" descr="Lightbulb outline">
            <a:extLst>
              <a:ext uri="{FF2B5EF4-FFF2-40B4-BE49-F238E27FC236}">
                <a16:creationId xmlns:a16="http://schemas.microsoft.com/office/drawing/2014/main" id="{0022DE31-0923-7567-0BC6-8C9F71EE8F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5016" y="5557302"/>
            <a:ext cx="421541" cy="421541"/>
          </a:xfrm>
          <a:prstGeom prst="rect">
            <a:avLst/>
          </a:prstGeom>
          <a:effectLst>
            <a:glow rad="12700">
              <a:srgbClr val="FFFF00"/>
            </a:glow>
          </a:effectLst>
        </p:spPr>
      </p:pic>
      <p:sp>
        <p:nvSpPr>
          <p:cNvPr id="9" name="Footer Placeholder 8">
            <a:extLst>
              <a:ext uri="{FF2B5EF4-FFF2-40B4-BE49-F238E27FC236}">
                <a16:creationId xmlns:a16="http://schemas.microsoft.com/office/drawing/2014/main" id="{C572E2DA-D08B-35E0-FC82-871CC41DAEBC}"/>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269923507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42F16-A786-0F3A-1DA1-91463B3826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5F016D-0CE3-1277-541A-24465005E6DA}"/>
              </a:ext>
            </a:extLst>
          </p:cNvPr>
          <p:cNvSpPr>
            <a:spLocks noGrp="1"/>
          </p:cNvSpPr>
          <p:nvPr>
            <p:ph type="title"/>
          </p:nvPr>
        </p:nvSpPr>
        <p:spPr>
          <a:xfrm>
            <a:off x="588262" y="585216"/>
            <a:ext cx="8193024" cy="430887"/>
          </a:xfrm>
        </p:spPr>
        <p:txBody>
          <a:bodyPr>
            <a:noAutofit/>
          </a:bodyPr>
          <a:lstStyle/>
          <a:p>
            <a:r>
              <a:rPr lang="en-US" sz="2900" dirty="0">
                <a:latin typeface="Quattrocento Sans" panose="020B0502050000020003" pitchFamily="34" charset="0"/>
              </a:rPr>
              <a:t>Comparing IdP Integration Paths</a:t>
            </a:r>
          </a:p>
        </p:txBody>
      </p:sp>
      <p:sp>
        <p:nvSpPr>
          <p:cNvPr id="9" name="Footer Placeholder 8">
            <a:extLst>
              <a:ext uri="{FF2B5EF4-FFF2-40B4-BE49-F238E27FC236}">
                <a16:creationId xmlns:a16="http://schemas.microsoft.com/office/drawing/2014/main" id="{88369C57-E13A-E2F0-7088-E81829340B35}"/>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5" name="Picture 4" descr="A screenshot of a computer&#10;&#10;Description automatically generated">
            <a:extLst>
              <a:ext uri="{FF2B5EF4-FFF2-40B4-BE49-F238E27FC236}">
                <a16:creationId xmlns:a16="http://schemas.microsoft.com/office/drawing/2014/main" id="{5052BF2D-57B9-21BE-8C0B-BFD2493BE759}"/>
              </a:ext>
            </a:extLst>
          </p:cNvPr>
          <p:cNvPicPr>
            <a:picLocks noChangeAspect="1"/>
          </p:cNvPicPr>
          <p:nvPr/>
        </p:nvPicPr>
        <p:blipFill>
          <a:blip r:embed="rId3"/>
          <a:stretch>
            <a:fillRect/>
          </a:stretch>
        </p:blipFill>
        <p:spPr>
          <a:xfrm>
            <a:off x="579438" y="2182264"/>
            <a:ext cx="10458450" cy="3832456"/>
          </a:xfrm>
          <a:prstGeom prst="rect">
            <a:avLst/>
          </a:prstGeom>
        </p:spPr>
      </p:pic>
    </p:spTree>
    <p:extLst>
      <p:ext uri="{BB962C8B-B14F-4D97-AF65-F5344CB8AC3E}">
        <p14:creationId xmlns:p14="http://schemas.microsoft.com/office/powerpoint/2010/main" val="5146732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67CBBA66-FE71-AFEC-EF9E-4AB915392B6E}"/>
              </a:ext>
            </a:extLst>
          </p:cNvPr>
          <p:cNvGraphicFramePr>
            <a:graphicFrameLocks noGrp="1"/>
          </p:cNvGraphicFramePr>
          <p:nvPr>
            <p:extLst>
              <p:ext uri="{D42A27DB-BD31-4B8C-83A1-F6EECF244321}">
                <p14:modId xmlns:p14="http://schemas.microsoft.com/office/powerpoint/2010/main" val="610516915"/>
              </p:ext>
            </p:extLst>
          </p:nvPr>
        </p:nvGraphicFramePr>
        <p:xfrm>
          <a:off x="727587" y="1255446"/>
          <a:ext cx="10736826" cy="4861560"/>
        </p:xfrm>
        <a:graphic>
          <a:graphicData uri="http://schemas.openxmlformats.org/drawingml/2006/table">
            <a:tbl>
              <a:tblPr firstRow="1" bandRow="1">
                <a:tableStyleId>{5C22544A-7EE6-4342-B048-85BDC9FD1C3A}</a:tableStyleId>
              </a:tblPr>
              <a:tblGrid>
                <a:gridCol w="3578942">
                  <a:extLst>
                    <a:ext uri="{9D8B030D-6E8A-4147-A177-3AD203B41FA5}">
                      <a16:colId xmlns:a16="http://schemas.microsoft.com/office/drawing/2014/main" val="3539925493"/>
                    </a:ext>
                  </a:extLst>
                </a:gridCol>
                <a:gridCol w="3578942">
                  <a:extLst>
                    <a:ext uri="{9D8B030D-6E8A-4147-A177-3AD203B41FA5}">
                      <a16:colId xmlns:a16="http://schemas.microsoft.com/office/drawing/2014/main" val="3988486516"/>
                    </a:ext>
                  </a:extLst>
                </a:gridCol>
                <a:gridCol w="3578942">
                  <a:extLst>
                    <a:ext uri="{9D8B030D-6E8A-4147-A177-3AD203B41FA5}">
                      <a16:colId xmlns:a16="http://schemas.microsoft.com/office/drawing/2014/main" val="3198296549"/>
                    </a:ext>
                  </a:extLst>
                </a:gridCol>
              </a:tblGrid>
              <a:tr h="432994">
                <a:tc>
                  <a:txBody>
                    <a:bodyPr/>
                    <a:lstStyle/>
                    <a:p>
                      <a:pPr algn="l"/>
                      <a:r>
                        <a:rPr lang="en-US" sz="1600" dirty="0">
                          <a:solidFill>
                            <a:schemeClr val="tx1"/>
                          </a:solidFill>
                          <a:latin typeface="Quattrocento Sans" panose="020B0502050000020003" pitchFamily="34" charset="0"/>
                        </a:rPr>
                        <a:t>Configuring SAML SSO for Your Organization</a:t>
                      </a:r>
                    </a:p>
                  </a:txBody>
                  <a:tcPr marT="91440" marB="0" anchor="ctr">
                    <a:lnR w="76200" cap="flat" cmpd="sng" algn="ctr">
                      <a:solidFill>
                        <a:schemeClr val="bg1"/>
                      </a:solidFill>
                      <a:prstDash val="solid"/>
                      <a:round/>
                      <a:headEnd type="none" w="med" len="med"/>
                      <a:tailEnd type="none" w="med" len="med"/>
                    </a:lnR>
                    <a:lnB w="38100" cmpd="sng">
                      <a:noFill/>
                    </a:lnB>
                    <a:solidFill>
                      <a:srgbClr val="D5E9FF"/>
                    </a:solidFill>
                  </a:tcPr>
                </a:tc>
                <a:tc>
                  <a:txBody>
                    <a:bodyPr/>
                    <a:lstStyle/>
                    <a:p>
                      <a:pPr algn="l"/>
                      <a:r>
                        <a:rPr lang="en-US" sz="1600" dirty="0">
                          <a:solidFill>
                            <a:schemeClr val="tx1"/>
                          </a:solidFill>
                          <a:latin typeface="Quattrocento Sans" panose="020B0502050000020003" pitchFamily="34" charset="0"/>
                        </a:rPr>
                        <a:t>Managing Authorized Credentials</a:t>
                      </a:r>
                    </a:p>
                  </a:txBody>
                  <a:tcPr marT="9144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38100" cmpd="sng">
                      <a:noFill/>
                    </a:lnB>
                    <a:solidFill>
                      <a:srgbClr val="D5E9FF"/>
                    </a:solidFill>
                  </a:tcPr>
                </a:tc>
                <a:tc>
                  <a:txBody>
                    <a:bodyPr/>
                    <a:lstStyle/>
                    <a:p>
                      <a:pPr algn="l"/>
                      <a:r>
                        <a:rPr lang="en-US" sz="1600" dirty="0">
                          <a:solidFill>
                            <a:schemeClr val="tx1"/>
                          </a:solidFill>
                          <a:latin typeface="Quattrocento Sans" panose="020B0502050000020003" pitchFamily="34" charset="0"/>
                        </a:rPr>
                        <a:t>Viewing and Managing Active SAML Sessions</a:t>
                      </a:r>
                    </a:p>
                  </a:txBody>
                  <a:tcPr marT="91440" marB="0" anchor="ctr">
                    <a:lnL w="76200" cap="flat" cmpd="sng" algn="ctr">
                      <a:solidFill>
                        <a:schemeClr val="bg1"/>
                      </a:solidFill>
                      <a:prstDash val="solid"/>
                      <a:round/>
                      <a:headEnd type="none" w="med" len="med"/>
                      <a:tailEnd type="none" w="med" len="med"/>
                    </a:lnL>
                    <a:lnB w="38100" cmpd="sng">
                      <a:noFill/>
                    </a:lnB>
                    <a:solidFill>
                      <a:srgbClr val="D5E9FF"/>
                    </a:solidFill>
                  </a:tcPr>
                </a:tc>
                <a:extLst>
                  <a:ext uri="{0D108BD9-81ED-4DB2-BD59-A6C34878D82A}">
                    <a16:rowId xmlns:a16="http://schemas.microsoft.com/office/drawing/2014/main" val="1530282489"/>
                  </a:ext>
                </a:extLst>
              </a:tr>
              <a:tr h="4260245">
                <a:tc>
                  <a:txBody>
                    <a:bodyPr/>
                    <a:lstStyle/>
                    <a:p>
                      <a:pPr marL="0" indent="0">
                        <a:spcBef>
                          <a:spcPts val="600"/>
                        </a:spcBef>
                        <a:spcAft>
                          <a:spcPts val="0"/>
                        </a:spcAft>
                        <a:buFont typeface="+mj-lt"/>
                        <a:buNone/>
                      </a:pPr>
                      <a:endParaRPr lang="en-US" sz="1100" b="1" i="0" kern="1200" dirty="0">
                        <a:solidFill>
                          <a:schemeClr val="dk1"/>
                        </a:solidFill>
                        <a:effectLst/>
                        <a:latin typeface="Quattrocento Sans" panose="020B0502050000020003" pitchFamily="34" charset="0"/>
                        <a:ea typeface="+mn-ea"/>
                        <a:cs typeface="+mn-cs"/>
                      </a:endParaRPr>
                    </a:p>
                    <a:p>
                      <a:pPr marL="228600" indent="-228600">
                        <a:spcBef>
                          <a:spcPts val="600"/>
                        </a:spcBef>
                        <a:spcAft>
                          <a:spcPts val="0"/>
                        </a:spcAft>
                        <a:buFont typeface="+mj-lt"/>
                        <a:buAutoNum type="arabicPeriod"/>
                      </a:pPr>
                      <a:r>
                        <a:rPr lang="en-US" sz="1200" b="1" i="0" kern="1200" dirty="0">
                          <a:solidFill>
                            <a:schemeClr val="dk1"/>
                          </a:solidFill>
                          <a:effectLst/>
                          <a:latin typeface="Quattrocento Sans" panose="020B0502050000020003" pitchFamily="34" charset="0"/>
                          <a:ea typeface="+mn-ea"/>
                          <a:cs typeface="+mn-cs"/>
                        </a:rPr>
                        <a:t>SAML SSO URL</a:t>
                      </a:r>
                    </a:p>
                    <a:p>
                      <a:pPr marL="171450" lvl="0" indent="-171450">
                        <a:spcAft>
                          <a:spcPts val="600"/>
                        </a:spcAft>
                        <a:buFont typeface="Arial" panose="020B0604020202020204" pitchFamily="34" charset="0"/>
                        <a:buChar char="•"/>
                      </a:pPr>
                      <a:r>
                        <a:rPr lang="en-US" sz="1200" b="0" i="0" kern="1200" dirty="0">
                          <a:solidFill>
                            <a:schemeClr val="dk1"/>
                          </a:solidFill>
                          <a:effectLst/>
                          <a:latin typeface="Quattrocento Sans" panose="020B0502050000020003" pitchFamily="34" charset="0"/>
                          <a:ea typeface="+mn-ea"/>
                          <a:cs typeface="+mn-cs"/>
                        </a:rPr>
                        <a:t>Integrate your IdP with GitHub to enable SAML SSO.</a:t>
                      </a:r>
                    </a:p>
                    <a:p>
                      <a:pPr marL="171450" lvl="0" indent="-171450">
                        <a:spcAft>
                          <a:spcPts val="600"/>
                        </a:spcAft>
                        <a:buFont typeface="Arial" panose="020B0604020202020204" pitchFamily="34" charset="0"/>
                        <a:buChar char="•"/>
                      </a:pPr>
                      <a:r>
                        <a:rPr lang="en-US" sz="1200" b="0" i="0" kern="1200" dirty="0">
                          <a:solidFill>
                            <a:schemeClr val="dk1"/>
                          </a:solidFill>
                          <a:effectLst/>
                          <a:latin typeface="Quattrocento Sans" panose="020B0502050000020003" pitchFamily="34" charset="0"/>
                          <a:ea typeface="+mn-ea"/>
                          <a:cs typeface="+mn-cs"/>
                        </a:rPr>
                        <a:t>Configure your IdP to recognize GitHub as a service provider and set up the necessary trust relationships.</a:t>
                      </a:r>
                    </a:p>
                    <a:p>
                      <a:pPr marL="0" indent="0">
                        <a:spcAft>
                          <a:spcPts val="0"/>
                        </a:spcAft>
                        <a:buFont typeface="+mj-lt"/>
                        <a:buNone/>
                      </a:pPr>
                      <a:r>
                        <a:rPr lang="en-US" sz="1200" b="1" i="0" kern="1200" dirty="0">
                          <a:solidFill>
                            <a:schemeClr val="dk1"/>
                          </a:solidFill>
                          <a:effectLst/>
                          <a:latin typeface="Quattrocento Sans" panose="020B0502050000020003" pitchFamily="34" charset="0"/>
                          <a:ea typeface="+mn-ea"/>
                          <a:cs typeface="+mn-cs"/>
                        </a:rPr>
                        <a:t>2. Public Certificate</a:t>
                      </a:r>
                    </a:p>
                    <a:p>
                      <a:pPr marL="171450" indent="-171450">
                        <a:spcAft>
                          <a:spcPts val="600"/>
                        </a:spcAft>
                        <a:buFont typeface="Arial" panose="020B0604020202020204" pitchFamily="34" charset="0"/>
                        <a:buChar char="•"/>
                      </a:pPr>
                      <a:r>
                        <a:rPr lang="en-US" sz="1200" b="0" i="0" kern="1200" dirty="0">
                          <a:solidFill>
                            <a:schemeClr val="dk1"/>
                          </a:solidFill>
                          <a:effectLst/>
                          <a:latin typeface="Quattrocento Sans" panose="020B0502050000020003" pitchFamily="34" charset="0"/>
                          <a:ea typeface="+mn-ea"/>
                          <a:cs typeface="+mn-cs"/>
                        </a:rPr>
                        <a:t>Once the IdP is connected, enable SAML SSO for your organization.</a:t>
                      </a:r>
                    </a:p>
                    <a:p>
                      <a:pPr marL="171450" indent="-171450">
                        <a:spcAft>
                          <a:spcPts val="600"/>
                        </a:spcAft>
                        <a:buFont typeface="Arial" panose="020B0604020202020204" pitchFamily="34" charset="0"/>
                        <a:buChar char="•"/>
                      </a:pPr>
                      <a:r>
                        <a:rPr lang="en-US" sz="1200" b="0" i="0" kern="1200" dirty="0">
                          <a:solidFill>
                            <a:schemeClr val="dk1"/>
                          </a:solidFill>
                          <a:effectLst/>
                          <a:latin typeface="Quattrocento Sans" panose="020B0502050000020003" pitchFamily="34" charset="0"/>
                          <a:ea typeface="+mn-ea"/>
                          <a:cs typeface="+mn-cs"/>
                        </a:rPr>
                        <a:t>This can be done through the GitHub Enterprise settings, where you can specify the IdP details and configure SSO settings.</a:t>
                      </a:r>
                    </a:p>
                    <a:p>
                      <a:pPr marL="0" indent="0">
                        <a:spcAft>
                          <a:spcPts val="0"/>
                        </a:spcAft>
                        <a:buFont typeface="+mj-lt"/>
                        <a:buNone/>
                      </a:pPr>
                      <a:r>
                        <a:rPr lang="en-US" sz="1200" b="1" i="0" kern="1200" dirty="0">
                          <a:solidFill>
                            <a:schemeClr val="dk1"/>
                          </a:solidFill>
                          <a:effectLst/>
                          <a:latin typeface="Quattrocento Sans" panose="020B0502050000020003" pitchFamily="34" charset="0"/>
                          <a:ea typeface="+mn-ea"/>
                          <a:cs typeface="+mn-cs"/>
                        </a:rPr>
                        <a:t>3. IdP Metadata</a:t>
                      </a:r>
                    </a:p>
                    <a:p>
                      <a:pPr marL="171450" indent="-171450">
                        <a:spcAft>
                          <a:spcPts val="600"/>
                        </a:spcAft>
                        <a:buFont typeface="Arial" panose="020B0604020202020204" pitchFamily="34" charset="0"/>
                        <a:buChar char="•"/>
                      </a:pPr>
                      <a:r>
                        <a:rPr lang="en-US" sz="1200" b="0" i="0" kern="1200" dirty="0">
                          <a:solidFill>
                            <a:schemeClr val="dk1"/>
                          </a:solidFill>
                          <a:effectLst/>
                          <a:latin typeface="Quattrocento Sans" panose="020B0502050000020003" pitchFamily="34" charset="0"/>
                          <a:ea typeface="+mn-ea"/>
                          <a:cs typeface="+mn-cs"/>
                        </a:rPr>
                        <a:t>After enabling, you can enforce SAML SSO, requiring all members to authenticate via the IdP to access organization resources.</a:t>
                      </a:r>
                    </a:p>
                    <a:p>
                      <a:pPr marL="171450" indent="-171450">
                        <a:spcAft>
                          <a:spcPts val="600"/>
                        </a:spcAft>
                        <a:buFont typeface="Arial" panose="020B0604020202020204" pitchFamily="34" charset="0"/>
                        <a:buChar char="•"/>
                      </a:pPr>
                      <a:r>
                        <a:rPr lang="en-US" sz="1200" b="0" i="0" kern="1200" dirty="0">
                          <a:solidFill>
                            <a:schemeClr val="dk1"/>
                          </a:solidFill>
                          <a:effectLst/>
                          <a:latin typeface="Quattrocento Sans" panose="020B0502050000020003" pitchFamily="34" charset="0"/>
                          <a:ea typeface="+mn-ea"/>
                          <a:cs typeface="+mn-cs"/>
                        </a:rPr>
                        <a:t>This step enhances security by ensuring that only authenticated users can access sensitive information.</a:t>
                      </a:r>
                    </a:p>
                  </a:txBody>
                  <a:tcPr marL="182880" marR="182880" marT="0" marB="182880">
                    <a:lnR w="76200" cap="flat" cmpd="sng" algn="ctr">
                      <a:solidFill>
                        <a:schemeClr val="bg1"/>
                      </a:solidFill>
                      <a:prstDash val="solid"/>
                      <a:round/>
                      <a:headEnd type="none" w="med" len="med"/>
                      <a:tailEnd type="none" w="med" len="med"/>
                    </a:lnR>
                    <a:lnT w="38100" cmpd="sng">
                      <a:noFill/>
                    </a:lnT>
                    <a:solidFill>
                      <a:srgbClr val="D5E9FF"/>
                    </a:solidFill>
                  </a:tcPr>
                </a:tc>
                <a:tc>
                  <a:txBody>
                    <a:bodyPr/>
                    <a:lstStyle/>
                    <a:p>
                      <a:pPr>
                        <a:spcAft>
                          <a:spcPts val="600"/>
                        </a:spcAft>
                      </a:pPr>
                      <a:endParaRPr lang="en-US" sz="900" b="0" i="0" kern="1200" dirty="0">
                        <a:solidFill>
                          <a:schemeClr val="dk1"/>
                        </a:solidFill>
                        <a:effectLst/>
                        <a:latin typeface="Quattrocento Sans" panose="020B0502050000020003" pitchFamily="34" charset="0"/>
                        <a:ea typeface="+mn-ea"/>
                        <a:cs typeface="+mn-cs"/>
                      </a:endParaRPr>
                    </a:p>
                    <a:p>
                      <a:pPr>
                        <a:spcAft>
                          <a:spcPts val="600"/>
                        </a:spcAft>
                      </a:pPr>
                      <a:r>
                        <a:rPr lang="en-US" sz="1200" b="0" i="0" kern="1200" dirty="0">
                          <a:solidFill>
                            <a:schemeClr val="dk1"/>
                          </a:solidFill>
                          <a:effectLst/>
                          <a:latin typeface="Quattrocento Sans" panose="020B0502050000020003" pitchFamily="34" charset="0"/>
                          <a:ea typeface="+mn-ea"/>
                          <a:cs typeface="+mn-cs"/>
                        </a:rPr>
                        <a:t>After configuring SAML SSO, it's essential to manage authorized credentials like personal access tokens and SSH keys:</a:t>
                      </a:r>
                    </a:p>
                    <a:p>
                      <a:pPr>
                        <a:spcAft>
                          <a:spcPts val="0"/>
                        </a:spcAft>
                      </a:pPr>
                      <a:r>
                        <a:rPr lang="en-US" sz="1200" b="1" i="0" kern="1200" dirty="0">
                          <a:solidFill>
                            <a:schemeClr val="dk1"/>
                          </a:solidFill>
                          <a:effectLst/>
                          <a:latin typeface="Quattrocento Sans" panose="020B0502050000020003" pitchFamily="34" charset="0"/>
                          <a:ea typeface="+mn-ea"/>
                          <a:cs typeface="+mn-cs"/>
                        </a:rPr>
                        <a:t>Personal Access Tokens</a:t>
                      </a:r>
                    </a:p>
                    <a:p>
                      <a:pPr marL="171450" indent="-171450">
                        <a:spcAft>
                          <a:spcPts val="600"/>
                        </a:spcAft>
                        <a:buFont typeface="Arial" panose="020B0604020202020204" pitchFamily="34" charset="0"/>
                        <a:buChar char="•"/>
                      </a:pPr>
                      <a:r>
                        <a:rPr lang="en-US" sz="1200" b="0" i="0" kern="1200" dirty="0">
                          <a:solidFill>
                            <a:schemeClr val="dk1"/>
                          </a:solidFill>
                          <a:effectLst/>
                          <a:latin typeface="Quattrocento Sans" panose="020B0502050000020003" pitchFamily="34" charset="0"/>
                          <a:ea typeface="+mn-ea"/>
                          <a:cs typeface="+mn-cs"/>
                        </a:rPr>
                        <a:t>To use a personal access token with an organization that uses SAML SSO, you must authorize the token.</a:t>
                      </a:r>
                    </a:p>
                    <a:p>
                      <a:pPr marL="171450" indent="-171450">
                        <a:spcAft>
                          <a:spcPts val="600"/>
                        </a:spcAft>
                        <a:buFont typeface="Arial" panose="020B0604020202020204" pitchFamily="34" charset="0"/>
                        <a:buChar char="•"/>
                      </a:pPr>
                      <a:r>
                        <a:rPr lang="en-US" sz="1200" b="0" i="0" kern="1200" dirty="0">
                          <a:solidFill>
                            <a:schemeClr val="dk1"/>
                          </a:solidFill>
                          <a:effectLst/>
                          <a:latin typeface="Quattrocento Sans" panose="020B0502050000020003" pitchFamily="34" charset="0"/>
                          <a:ea typeface="+mn-ea"/>
                          <a:cs typeface="+mn-cs"/>
                        </a:rPr>
                        <a:t>This process involves linking the token to your IdP account, ensuring that the token is valid for accessing organization resources.</a:t>
                      </a:r>
                    </a:p>
                    <a:p>
                      <a:pPr>
                        <a:spcAft>
                          <a:spcPts val="0"/>
                        </a:spcAft>
                      </a:pPr>
                      <a:r>
                        <a:rPr lang="en-US" sz="1200" b="1" i="0" kern="1200" dirty="0">
                          <a:solidFill>
                            <a:schemeClr val="dk1"/>
                          </a:solidFill>
                          <a:effectLst/>
                          <a:latin typeface="Quattrocento Sans" panose="020B0502050000020003" pitchFamily="34" charset="0"/>
                          <a:ea typeface="+mn-ea"/>
                          <a:cs typeface="+mn-cs"/>
                        </a:rPr>
                        <a:t>SSH Keys</a:t>
                      </a:r>
                    </a:p>
                    <a:p>
                      <a:pPr marL="171450" indent="-171450">
                        <a:spcAft>
                          <a:spcPts val="600"/>
                        </a:spcAft>
                        <a:buFont typeface="Arial" panose="020B0604020202020204" pitchFamily="34" charset="0"/>
                        <a:buChar char="•"/>
                      </a:pPr>
                      <a:r>
                        <a:rPr lang="en-US" sz="1200" b="0" i="0" kern="1200" dirty="0">
                          <a:solidFill>
                            <a:schemeClr val="dk1"/>
                          </a:solidFill>
                          <a:effectLst/>
                          <a:latin typeface="Quattrocento Sans" panose="020B0502050000020003" pitchFamily="34" charset="0"/>
                          <a:ea typeface="+mn-ea"/>
                          <a:cs typeface="+mn-cs"/>
                        </a:rPr>
                        <a:t>Similarly, to use an SSH key with an organization that uses SAML SSO, you must authorize the key.</a:t>
                      </a:r>
                    </a:p>
                    <a:p>
                      <a:pPr marL="171450" indent="-171450">
                        <a:spcAft>
                          <a:spcPts val="600"/>
                        </a:spcAft>
                        <a:buFont typeface="Arial" panose="020B0604020202020204" pitchFamily="34" charset="0"/>
                        <a:buChar char="•"/>
                      </a:pPr>
                      <a:r>
                        <a:rPr lang="en-US" sz="1200" b="0" i="0" kern="1200" dirty="0">
                          <a:solidFill>
                            <a:schemeClr val="dk1"/>
                          </a:solidFill>
                          <a:effectLst/>
                          <a:latin typeface="Quattrocento Sans" panose="020B0502050000020003" pitchFamily="34" charset="0"/>
                          <a:ea typeface="+mn-ea"/>
                          <a:cs typeface="+mn-cs"/>
                        </a:rPr>
                        <a:t>This authorization links the SSH key to your IdP account, allowing secure access to repositories and other resources.</a:t>
                      </a:r>
                    </a:p>
                  </a:txBody>
                  <a:tcPr marL="182880" marR="182880" marT="0" marB="18288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mpd="sng">
                      <a:noFill/>
                    </a:lnT>
                    <a:solidFill>
                      <a:srgbClr val="D5E9FF"/>
                    </a:solidFill>
                  </a:tcPr>
                </a:tc>
                <a:tc>
                  <a:txBody>
                    <a:bodyPr/>
                    <a:lstStyle/>
                    <a:p>
                      <a:pPr>
                        <a:spcAft>
                          <a:spcPts val="600"/>
                        </a:spcAft>
                      </a:pPr>
                      <a:endParaRPr lang="en-US" sz="800" b="0" i="0" kern="1200" dirty="0">
                        <a:solidFill>
                          <a:schemeClr val="dk1"/>
                        </a:solidFill>
                        <a:effectLst/>
                        <a:latin typeface="Quattrocento Sans" panose="020B0502050000020003" pitchFamily="34" charset="0"/>
                        <a:ea typeface="+mn-ea"/>
                        <a:cs typeface="+mn-cs"/>
                      </a:endParaRPr>
                    </a:p>
                    <a:p>
                      <a:pPr>
                        <a:spcAft>
                          <a:spcPts val="600"/>
                        </a:spcAft>
                      </a:pPr>
                      <a:r>
                        <a:rPr lang="en-US" sz="1200" b="0" i="0" kern="1200" dirty="0">
                          <a:solidFill>
                            <a:schemeClr val="dk1"/>
                          </a:solidFill>
                          <a:effectLst/>
                          <a:latin typeface="Quattrocento Sans" panose="020B0502050000020003" pitchFamily="34" charset="0"/>
                          <a:ea typeface="+mn-ea"/>
                          <a:cs typeface="+mn-cs"/>
                        </a:rPr>
                        <a:t>GitHub allows you to view and manage your active SAML sessions:</a:t>
                      </a:r>
                    </a:p>
                    <a:p>
                      <a:r>
                        <a:rPr lang="en-US" sz="1200" b="1" i="0" kern="1200" dirty="0">
                          <a:solidFill>
                            <a:schemeClr val="dk1"/>
                          </a:solidFill>
                          <a:effectLst/>
                          <a:latin typeface="Quattrocento Sans" panose="020B0502050000020003" pitchFamily="34" charset="0"/>
                          <a:ea typeface="+mn-ea"/>
                          <a:cs typeface="+mn-cs"/>
                        </a:rPr>
                        <a:t>View Active Sessions</a:t>
                      </a:r>
                    </a:p>
                    <a:p>
                      <a:pPr marL="171450" indent="-171450">
                        <a:spcAft>
                          <a:spcPts val="600"/>
                        </a:spcAft>
                        <a:buFont typeface="Arial" panose="020B0604020202020204" pitchFamily="34" charset="0"/>
                        <a:buChar char="•"/>
                      </a:pPr>
                      <a:r>
                        <a:rPr lang="en-US" sz="1200" b="0" i="0" kern="1200" dirty="0">
                          <a:solidFill>
                            <a:schemeClr val="dk1"/>
                          </a:solidFill>
                          <a:effectLst/>
                          <a:latin typeface="Quattrocento Sans" panose="020B0502050000020003" pitchFamily="34" charset="0"/>
                          <a:ea typeface="+mn-ea"/>
                          <a:cs typeface="+mn-cs"/>
                        </a:rPr>
                        <a:t>You can see your active SAML sessions in your GitHub settings, providing visibility into your current authenticated sessions.</a:t>
                      </a:r>
                    </a:p>
                    <a:p>
                      <a:r>
                        <a:rPr lang="en-US" sz="1200" b="1" i="0" kern="1200" dirty="0">
                          <a:solidFill>
                            <a:schemeClr val="dk1"/>
                          </a:solidFill>
                          <a:effectLst/>
                          <a:latin typeface="Quattrocento Sans" panose="020B0502050000020003" pitchFamily="34" charset="0"/>
                          <a:ea typeface="+mn-ea"/>
                          <a:cs typeface="+mn-cs"/>
                        </a:rPr>
                        <a:t>Revoke Sessions</a:t>
                      </a:r>
                    </a:p>
                    <a:p>
                      <a:pPr marL="171450" indent="-171450">
                        <a:buFont typeface="Arial" panose="020B0604020202020204" pitchFamily="34" charset="0"/>
                        <a:buChar char="•"/>
                      </a:pPr>
                      <a:r>
                        <a:rPr lang="en-US" sz="1200" b="0" i="0" kern="1200" dirty="0">
                          <a:solidFill>
                            <a:schemeClr val="dk1"/>
                          </a:solidFill>
                          <a:effectLst/>
                          <a:latin typeface="Quattrocento Sans" panose="020B0502050000020003" pitchFamily="34" charset="0"/>
                          <a:ea typeface="+mn-ea"/>
                          <a:cs typeface="+mn-cs"/>
                        </a:rPr>
                        <a:t>If necessary, you can revoke active sessions to maintain security, ensuring that unauthorized access is promptly addressed.</a:t>
                      </a:r>
                    </a:p>
                  </a:txBody>
                  <a:tcPr marL="182880" marR="182880" marT="0" marB="182880">
                    <a:lnL w="76200" cap="flat" cmpd="sng" algn="ctr">
                      <a:solidFill>
                        <a:schemeClr val="bg1"/>
                      </a:solidFill>
                      <a:prstDash val="solid"/>
                      <a:round/>
                      <a:headEnd type="none" w="med" len="med"/>
                      <a:tailEnd type="none" w="med" len="med"/>
                    </a:lnL>
                    <a:lnT w="38100" cmpd="sng">
                      <a:noFill/>
                    </a:lnT>
                    <a:solidFill>
                      <a:srgbClr val="D5E9FF"/>
                    </a:solidFill>
                  </a:tcPr>
                </a:tc>
                <a:extLst>
                  <a:ext uri="{0D108BD9-81ED-4DB2-BD59-A6C34878D82A}">
                    <a16:rowId xmlns:a16="http://schemas.microsoft.com/office/drawing/2014/main" val="77249669"/>
                  </a:ext>
                </a:extLst>
              </a:tr>
            </a:tbl>
          </a:graphicData>
        </a:graphic>
      </p:graphicFrame>
      <p:sp>
        <p:nvSpPr>
          <p:cNvPr id="2" name="Footer Placeholder 1">
            <a:extLst>
              <a:ext uri="{FF2B5EF4-FFF2-40B4-BE49-F238E27FC236}">
                <a16:creationId xmlns:a16="http://schemas.microsoft.com/office/drawing/2014/main" id="{61BB72BE-D4C1-7CC9-7A54-AA1B46912949}"/>
              </a:ext>
            </a:extLst>
          </p:cNvPr>
          <p:cNvSpPr>
            <a:spLocks noGrp="1"/>
          </p:cNvSpPr>
          <p:nvPr>
            <p:ph type="ftr" sz="quarter" idx="11"/>
          </p:nvPr>
        </p:nvSpPr>
        <p:spPr/>
        <p:txBody>
          <a:bodyPr/>
          <a:lstStyle/>
          <a:p>
            <a:r>
              <a:rPr lang="en-US"/>
              <a:t>© Copyright Microsoft Corporation. All rights reserved.</a:t>
            </a:r>
          </a:p>
        </p:txBody>
      </p:sp>
      <p:sp>
        <p:nvSpPr>
          <p:cNvPr id="3" name="Title 1">
            <a:extLst>
              <a:ext uri="{FF2B5EF4-FFF2-40B4-BE49-F238E27FC236}">
                <a16:creationId xmlns:a16="http://schemas.microsoft.com/office/drawing/2014/main" id="{C5E0780F-E89B-6612-0786-C4CD4FC8312A}"/>
              </a:ext>
            </a:extLst>
          </p:cNvPr>
          <p:cNvSpPr txBox="1">
            <a:spLocks/>
          </p:cNvSpPr>
          <p:nvPr/>
        </p:nvSpPr>
        <p:spPr>
          <a:xfrm>
            <a:off x="588262" y="585216"/>
            <a:ext cx="8193024" cy="43088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900" dirty="0">
                <a:latin typeface="Quattrocento Sans" panose="020B0502050000020003" pitchFamily="34" charset="0"/>
              </a:rPr>
              <a:t>Managing Identities and Access</a:t>
            </a:r>
          </a:p>
        </p:txBody>
      </p:sp>
    </p:spTree>
    <p:extLst>
      <p:ext uri="{BB962C8B-B14F-4D97-AF65-F5344CB8AC3E}">
        <p14:creationId xmlns:p14="http://schemas.microsoft.com/office/powerpoint/2010/main" val="3050758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1BB72BE-D4C1-7CC9-7A54-AA1B46912949}"/>
              </a:ext>
            </a:extLst>
          </p:cNvPr>
          <p:cNvSpPr>
            <a:spLocks noGrp="1"/>
          </p:cNvSpPr>
          <p:nvPr>
            <p:ph type="ftr" sz="quarter" idx="11"/>
          </p:nvPr>
        </p:nvSpPr>
        <p:spPr/>
        <p:txBody>
          <a:bodyPr/>
          <a:lstStyle/>
          <a:p>
            <a:r>
              <a:rPr lang="en-US"/>
              <a:t>© Copyright Microsoft Corporation. All rights reserved.</a:t>
            </a:r>
          </a:p>
        </p:txBody>
      </p:sp>
      <p:sp>
        <p:nvSpPr>
          <p:cNvPr id="3" name="Title 1">
            <a:extLst>
              <a:ext uri="{FF2B5EF4-FFF2-40B4-BE49-F238E27FC236}">
                <a16:creationId xmlns:a16="http://schemas.microsoft.com/office/drawing/2014/main" id="{C5E0780F-E89B-6612-0786-C4CD4FC8312A}"/>
              </a:ext>
            </a:extLst>
          </p:cNvPr>
          <p:cNvSpPr txBox="1">
            <a:spLocks/>
          </p:cNvSpPr>
          <p:nvPr/>
        </p:nvSpPr>
        <p:spPr>
          <a:xfrm>
            <a:off x="588262" y="585216"/>
            <a:ext cx="8193024" cy="43088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900" dirty="0">
                <a:latin typeface="Quattrocento Sans" panose="020B0502050000020003" pitchFamily="34" charset="0"/>
              </a:rPr>
              <a:t>GitHub Membership Considerations</a:t>
            </a:r>
          </a:p>
        </p:txBody>
      </p:sp>
      <p:graphicFrame>
        <p:nvGraphicFramePr>
          <p:cNvPr id="4" name="Table 3">
            <a:extLst>
              <a:ext uri="{FF2B5EF4-FFF2-40B4-BE49-F238E27FC236}">
                <a16:creationId xmlns:a16="http://schemas.microsoft.com/office/drawing/2014/main" id="{461A73EC-3F4C-6299-A421-DCEB9E888DF9}"/>
              </a:ext>
            </a:extLst>
          </p:cNvPr>
          <p:cNvGraphicFramePr>
            <a:graphicFrameLocks noGrp="1"/>
          </p:cNvGraphicFramePr>
          <p:nvPr>
            <p:extLst>
              <p:ext uri="{D42A27DB-BD31-4B8C-83A1-F6EECF244321}">
                <p14:modId xmlns:p14="http://schemas.microsoft.com/office/powerpoint/2010/main" val="3156731742"/>
              </p:ext>
            </p:extLst>
          </p:nvPr>
        </p:nvGraphicFramePr>
        <p:xfrm>
          <a:off x="653286" y="1359746"/>
          <a:ext cx="8982204" cy="3792009"/>
        </p:xfrm>
        <a:graphic>
          <a:graphicData uri="http://schemas.openxmlformats.org/drawingml/2006/table">
            <a:tbl>
              <a:tblPr firstRow="1" bandRow="1">
                <a:tableStyleId>{5C22544A-7EE6-4342-B048-85BDC9FD1C3A}</a:tableStyleId>
              </a:tblPr>
              <a:tblGrid>
                <a:gridCol w="4650234">
                  <a:extLst>
                    <a:ext uri="{9D8B030D-6E8A-4147-A177-3AD203B41FA5}">
                      <a16:colId xmlns:a16="http://schemas.microsoft.com/office/drawing/2014/main" val="1495087639"/>
                    </a:ext>
                  </a:extLst>
                </a:gridCol>
                <a:gridCol w="4331970">
                  <a:extLst>
                    <a:ext uri="{9D8B030D-6E8A-4147-A177-3AD203B41FA5}">
                      <a16:colId xmlns:a16="http://schemas.microsoft.com/office/drawing/2014/main" val="3427166656"/>
                    </a:ext>
                  </a:extLst>
                </a:gridCol>
              </a:tblGrid>
              <a:tr h="774489">
                <a:tc>
                  <a:txBody>
                    <a:bodyPr/>
                    <a:lstStyle/>
                    <a:p>
                      <a:pPr algn="l" fontAlgn="t"/>
                      <a:r>
                        <a:rPr lang="en-US" sz="2000" dirty="0">
                          <a:solidFill>
                            <a:schemeClr val="tx1"/>
                          </a:solidFill>
                          <a:effectLst/>
                          <a:latin typeface="Quattrocento Sans" panose="020B0502050000020003" pitchFamily="34" charset="0"/>
                        </a:rPr>
                        <a:t>Type</a:t>
                      </a:r>
                    </a:p>
                  </a:txBody>
                  <a:tcPr anchor="ctr">
                    <a:solidFill>
                      <a:schemeClr val="bg2"/>
                    </a:solidFill>
                  </a:tcPr>
                </a:tc>
                <a:tc>
                  <a:txBody>
                    <a:bodyPr/>
                    <a:lstStyle/>
                    <a:p>
                      <a:pPr algn="l" fontAlgn="t"/>
                      <a:r>
                        <a:rPr lang="en-US" sz="2000" dirty="0">
                          <a:solidFill>
                            <a:schemeClr val="tx1"/>
                          </a:solidFill>
                          <a:effectLst/>
                          <a:latin typeface="Quattrocento Sans" panose="020B0502050000020003" pitchFamily="34" charset="0"/>
                        </a:rPr>
                        <a:t>Consideration</a:t>
                      </a:r>
                    </a:p>
                  </a:txBody>
                  <a:tcPr anchor="ctr">
                    <a:solidFill>
                      <a:schemeClr val="bg2"/>
                    </a:solidFill>
                  </a:tcPr>
                </a:tc>
                <a:extLst>
                  <a:ext uri="{0D108BD9-81ED-4DB2-BD59-A6C34878D82A}">
                    <a16:rowId xmlns:a16="http://schemas.microsoft.com/office/drawing/2014/main" val="2570245491"/>
                  </a:ext>
                </a:extLst>
              </a:tr>
              <a:tr h="774489">
                <a:tc>
                  <a:txBody>
                    <a:bodyPr/>
                    <a:lstStyle/>
                    <a:p>
                      <a:pPr algn="l" fontAlgn="t"/>
                      <a:r>
                        <a:rPr lang="en-US">
                          <a:solidFill>
                            <a:schemeClr val="tx1"/>
                          </a:solidFill>
                          <a:effectLst/>
                          <a:latin typeface="Quattrocento Sans" panose="020B0502050000020003" pitchFamily="34" charset="0"/>
                        </a:rPr>
                        <a:t>GitHub Instance Membership</a:t>
                      </a:r>
                    </a:p>
                  </a:txBody>
                  <a:tcPr anchor="ctr">
                    <a:solidFill>
                      <a:schemeClr val="bg1">
                        <a:lumMod val="95000"/>
                      </a:schemeClr>
                    </a:solidFill>
                  </a:tcPr>
                </a:tc>
                <a:tc>
                  <a:txBody>
                    <a:bodyPr/>
                    <a:lstStyle/>
                    <a:p>
                      <a:pPr algn="l" fontAlgn="t"/>
                      <a:r>
                        <a:rPr lang="en-US" dirty="0">
                          <a:solidFill>
                            <a:schemeClr val="tx1"/>
                          </a:solidFill>
                          <a:effectLst/>
                          <a:latin typeface="Quattrocento Sans" panose="020B0502050000020003" pitchFamily="34" charset="0"/>
                        </a:rPr>
                        <a:t>- Access to public repositories</a:t>
                      </a:r>
                      <a:br>
                        <a:rPr lang="en-US" dirty="0">
                          <a:solidFill>
                            <a:schemeClr val="tx1"/>
                          </a:solidFill>
                          <a:effectLst/>
                          <a:latin typeface="Quattrocento Sans" panose="020B0502050000020003" pitchFamily="34" charset="0"/>
                        </a:rPr>
                      </a:br>
                      <a:r>
                        <a:rPr lang="en-US" dirty="0">
                          <a:solidFill>
                            <a:schemeClr val="tx1"/>
                          </a:solidFill>
                          <a:effectLst/>
                          <a:latin typeface="Quattrocento Sans" panose="020B0502050000020003" pitchFamily="34" charset="0"/>
                        </a:rPr>
                        <a:t>- Create personal projects</a:t>
                      </a:r>
                      <a:br>
                        <a:rPr lang="en-US" dirty="0">
                          <a:solidFill>
                            <a:schemeClr val="tx1"/>
                          </a:solidFill>
                          <a:effectLst/>
                          <a:latin typeface="Quattrocento Sans" panose="020B0502050000020003" pitchFamily="34" charset="0"/>
                        </a:rPr>
                      </a:br>
                      <a:r>
                        <a:rPr lang="en-US" dirty="0">
                          <a:solidFill>
                            <a:schemeClr val="tx1"/>
                          </a:solidFill>
                          <a:effectLst/>
                          <a:latin typeface="Quattrocento Sans" panose="020B0502050000020003" pitchFamily="34" charset="0"/>
                        </a:rPr>
                        <a:t>- Public profile visibility</a:t>
                      </a:r>
                    </a:p>
                  </a:txBody>
                  <a:tcPr anchor="ctr">
                    <a:solidFill>
                      <a:schemeClr val="bg1">
                        <a:lumMod val="95000"/>
                      </a:schemeClr>
                    </a:solidFill>
                  </a:tcPr>
                </a:tc>
                <a:extLst>
                  <a:ext uri="{0D108BD9-81ED-4DB2-BD59-A6C34878D82A}">
                    <a16:rowId xmlns:a16="http://schemas.microsoft.com/office/drawing/2014/main" val="2195171069"/>
                  </a:ext>
                </a:extLst>
              </a:tr>
              <a:tr h="774489">
                <a:tc>
                  <a:txBody>
                    <a:bodyPr/>
                    <a:lstStyle/>
                    <a:p>
                      <a:pPr algn="l" fontAlgn="t"/>
                      <a:r>
                        <a:rPr lang="en-US" dirty="0">
                          <a:solidFill>
                            <a:schemeClr val="tx1"/>
                          </a:solidFill>
                          <a:effectLst/>
                          <a:latin typeface="Quattrocento Sans" panose="020B0502050000020003" pitchFamily="34" charset="0"/>
                        </a:rPr>
                        <a:t>Organization Membership</a:t>
                      </a:r>
                    </a:p>
                  </a:txBody>
                  <a:tcPr anchor="ctr">
                    <a:solidFill>
                      <a:schemeClr val="bg1">
                        <a:lumMod val="95000"/>
                      </a:schemeClr>
                    </a:solidFill>
                  </a:tcPr>
                </a:tc>
                <a:tc>
                  <a:txBody>
                    <a:bodyPr/>
                    <a:lstStyle/>
                    <a:p>
                      <a:pPr algn="l" fontAlgn="t"/>
                      <a:r>
                        <a:rPr lang="en-US">
                          <a:solidFill>
                            <a:schemeClr val="tx1"/>
                          </a:solidFill>
                          <a:effectLst/>
                          <a:latin typeface="Quattrocento Sans" panose="020B0502050000020003" pitchFamily="34" charset="0"/>
                        </a:rPr>
                        <a:t>- Role-based internal access</a:t>
                      </a:r>
                      <a:br>
                        <a:rPr lang="en-US">
                          <a:solidFill>
                            <a:schemeClr val="tx1"/>
                          </a:solidFill>
                          <a:effectLst/>
                          <a:latin typeface="Quattrocento Sans" panose="020B0502050000020003" pitchFamily="34" charset="0"/>
                        </a:rPr>
                      </a:br>
                      <a:r>
                        <a:rPr lang="en-US">
                          <a:solidFill>
                            <a:schemeClr val="tx1"/>
                          </a:solidFill>
                          <a:effectLst/>
                          <a:latin typeface="Quattrocento Sans" panose="020B0502050000020003" pitchFamily="34" charset="0"/>
                        </a:rPr>
                        <a:t>- Profile visible to org admins</a:t>
                      </a:r>
                      <a:br>
                        <a:rPr lang="en-US">
                          <a:solidFill>
                            <a:schemeClr val="tx1"/>
                          </a:solidFill>
                          <a:effectLst/>
                          <a:latin typeface="Quattrocento Sans" panose="020B0502050000020003" pitchFamily="34" charset="0"/>
                        </a:rPr>
                      </a:br>
                      <a:r>
                        <a:rPr lang="en-US">
                          <a:solidFill>
                            <a:schemeClr val="tx1"/>
                          </a:solidFill>
                          <a:effectLst/>
                          <a:latin typeface="Quattrocento Sans" panose="020B0502050000020003" pitchFamily="34" charset="0"/>
                        </a:rPr>
                        <a:t>- May affect billing</a:t>
                      </a:r>
                    </a:p>
                  </a:txBody>
                  <a:tcPr anchor="ctr">
                    <a:solidFill>
                      <a:schemeClr val="bg1">
                        <a:lumMod val="95000"/>
                      </a:schemeClr>
                    </a:solidFill>
                  </a:tcPr>
                </a:tc>
                <a:extLst>
                  <a:ext uri="{0D108BD9-81ED-4DB2-BD59-A6C34878D82A}">
                    <a16:rowId xmlns:a16="http://schemas.microsoft.com/office/drawing/2014/main" val="3284599249"/>
                  </a:ext>
                </a:extLst>
              </a:tr>
              <a:tr h="774489">
                <a:tc>
                  <a:txBody>
                    <a:bodyPr/>
                    <a:lstStyle/>
                    <a:p>
                      <a:pPr algn="l" fontAlgn="t"/>
                      <a:r>
                        <a:rPr lang="en-US">
                          <a:solidFill>
                            <a:schemeClr val="tx1"/>
                          </a:solidFill>
                          <a:effectLst/>
                          <a:latin typeface="Quattrocento Sans" panose="020B0502050000020003" pitchFamily="34" charset="0"/>
                        </a:rPr>
                        <a:t>Multiple Organization Memberships</a:t>
                      </a:r>
                    </a:p>
                  </a:txBody>
                  <a:tcPr anchor="ctr">
                    <a:solidFill>
                      <a:schemeClr val="bg1">
                        <a:lumMod val="95000"/>
                      </a:schemeClr>
                    </a:solidFill>
                  </a:tcPr>
                </a:tc>
                <a:tc>
                  <a:txBody>
                    <a:bodyPr/>
                    <a:lstStyle/>
                    <a:p>
                      <a:pPr algn="l" fontAlgn="t"/>
                      <a:r>
                        <a:rPr lang="en-US" dirty="0">
                          <a:solidFill>
                            <a:schemeClr val="tx1"/>
                          </a:solidFill>
                          <a:effectLst/>
                          <a:latin typeface="Quattrocento Sans" panose="020B0502050000020003" pitchFamily="34" charset="0"/>
                        </a:rPr>
                        <a:t>- Different roles across orgs</a:t>
                      </a:r>
                      <a:br>
                        <a:rPr lang="en-US" dirty="0">
                          <a:solidFill>
                            <a:schemeClr val="tx1"/>
                          </a:solidFill>
                          <a:effectLst/>
                          <a:latin typeface="Quattrocento Sans" panose="020B0502050000020003" pitchFamily="34" charset="0"/>
                        </a:rPr>
                      </a:br>
                      <a:r>
                        <a:rPr lang="en-US" dirty="0">
                          <a:solidFill>
                            <a:schemeClr val="tx1"/>
                          </a:solidFill>
                          <a:effectLst/>
                          <a:latin typeface="Quattrocento Sans" panose="020B0502050000020003" pitchFamily="34" charset="0"/>
                        </a:rPr>
                        <a:t>- Broader resource access</a:t>
                      </a:r>
                      <a:br>
                        <a:rPr lang="en-US" dirty="0">
                          <a:solidFill>
                            <a:schemeClr val="tx1"/>
                          </a:solidFill>
                          <a:effectLst/>
                          <a:latin typeface="Quattrocento Sans" panose="020B0502050000020003" pitchFamily="34" charset="0"/>
                        </a:rPr>
                      </a:br>
                      <a:r>
                        <a:rPr lang="en-US" dirty="0">
                          <a:solidFill>
                            <a:schemeClr val="tx1"/>
                          </a:solidFill>
                          <a:effectLst/>
                          <a:latin typeface="Quattrocento Sans" panose="020B0502050000020003" pitchFamily="34" charset="0"/>
                        </a:rPr>
                        <a:t>- Complex permission and billing</a:t>
                      </a:r>
                      <a:br>
                        <a:rPr lang="en-US" dirty="0">
                          <a:solidFill>
                            <a:schemeClr val="tx1"/>
                          </a:solidFill>
                          <a:effectLst/>
                          <a:latin typeface="Quattrocento Sans" panose="020B0502050000020003" pitchFamily="34" charset="0"/>
                        </a:rPr>
                      </a:br>
                      <a:r>
                        <a:rPr lang="en-US" dirty="0">
                          <a:solidFill>
                            <a:schemeClr val="tx1"/>
                          </a:solidFill>
                          <a:effectLst/>
                          <a:latin typeface="Quattrocento Sans" panose="020B0502050000020003" pitchFamily="34" charset="0"/>
                        </a:rPr>
                        <a:t>- Requires strict governance</a:t>
                      </a:r>
                    </a:p>
                  </a:txBody>
                  <a:tcPr anchor="ctr">
                    <a:solidFill>
                      <a:schemeClr val="bg1">
                        <a:lumMod val="95000"/>
                      </a:schemeClr>
                    </a:solidFill>
                  </a:tcPr>
                </a:tc>
                <a:extLst>
                  <a:ext uri="{0D108BD9-81ED-4DB2-BD59-A6C34878D82A}">
                    <a16:rowId xmlns:a16="http://schemas.microsoft.com/office/drawing/2014/main" val="1646389670"/>
                  </a:ext>
                </a:extLst>
              </a:tr>
            </a:tbl>
          </a:graphicData>
        </a:graphic>
      </p:graphicFrame>
    </p:spTree>
    <p:extLst>
      <p:ext uri="{BB962C8B-B14F-4D97-AF65-F5344CB8AC3E}">
        <p14:creationId xmlns:p14="http://schemas.microsoft.com/office/powerpoint/2010/main" val="3070468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Team synchronization</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70878" y="1442043"/>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000" b="0" i="0" dirty="0">
                <a:solidFill>
                  <a:srgbClr val="161616"/>
                </a:solidFill>
                <a:effectLst/>
                <a:latin typeface="Quattrocento Sans" panose="020B0502050000020003" pitchFamily="34" charset="0"/>
              </a:rPr>
              <a:t>If your company uses Microsoft </a:t>
            </a:r>
            <a:r>
              <a:rPr lang="en-US" sz="2000" b="0" i="0" dirty="0" err="1">
                <a:solidFill>
                  <a:srgbClr val="161616"/>
                </a:solidFill>
                <a:effectLst/>
                <a:latin typeface="Quattrocento Sans" panose="020B0502050000020003" pitchFamily="34" charset="0"/>
              </a:rPr>
              <a:t>Entra</a:t>
            </a:r>
            <a:r>
              <a:rPr lang="en-US" sz="2000" b="0" i="0" dirty="0">
                <a:solidFill>
                  <a:srgbClr val="161616"/>
                </a:solidFill>
                <a:effectLst/>
                <a:latin typeface="Quattrocento Sans" panose="020B0502050000020003" pitchFamily="34" charset="0"/>
              </a:rPr>
              <a:t> ID or Okta as your identity provider (IdP), you can manage GitHub team membership through team synchronization. When enabled, team sync automatically reflects changes in IdP groups on GitHub—reducing the need for manual updates or custom scripts. This centralized approach simplifies onboarding, permissions management, and access revocation.</a:t>
            </a:r>
            <a:endParaRPr lang="en-US" sz="2400" dirty="0">
              <a:latin typeface="Quattrocento Sans" panose="020B0502050000020003" pitchFamily="34" charset="0"/>
            </a:endParaRP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graphicFrame>
        <p:nvGraphicFramePr>
          <p:cNvPr id="6" name="Table 5">
            <a:extLst>
              <a:ext uri="{FF2B5EF4-FFF2-40B4-BE49-F238E27FC236}">
                <a16:creationId xmlns:a16="http://schemas.microsoft.com/office/drawing/2014/main" id="{D83D0D63-0A6F-2A73-8BD8-3C8C4F4EE445}"/>
              </a:ext>
            </a:extLst>
          </p:cNvPr>
          <p:cNvGraphicFramePr>
            <a:graphicFrameLocks noGrp="1"/>
          </p:cNvGraphicFramePr>
          <p:nvPr>
            <p:extLst>
              <p:ext uri="{D42A27DB-BD31-4B8C-83A1-F6EECF244321}">
                <p14:modId xmlns:p14="http://schemas.microsoft.com/office/powerpoint/2010/main" val="3170767344"/>
              </p:ext>
            </p:extLst>
          </p:nvPr>
        </p:nvGraphicFramePr>
        <p:xfrm>
          <a:off x="670878" y="2744033"/>
          <a:ext cx="10384538" cy="1879600"/>
        </p:xfrm>
        <a:graphic>
          <a:graphicData uri="http://schemas.openxmlformats.org/drawingml/2006/table">
            <a:tbl>
              <a:tblPr firstRow="1" bandRow="1">
                <a:tableStyleId>{5C22544A-7EE6-4342-B048-85BDC9FD1C3A}</a:tableStyleId>
              </a:tblPr>
              <a:tblGrid>
                <a:gridCol w="2540952">
                  <a:extLst>
                    <a:ext uri="{9D8B030D-6E8A-4147-A177-3AD203B41FA5}">
                      <a16:colId xmlns:a16="http://schemas.microsoft.com/office/drawing/2014/main" val="2501354923"/>
                    </a:ext>
                  </a:extLst>
                </a:gridCol>
                <a:gridCol w="7843586">
                  <a:extLst>
                    <a:ext uri="{9D8B030D-6E8A-4147-A177-3AD203B41FA5}">
                      <a16:colId xmlns:a16="http://schemas.microsoft.com/office/drawing/2014/main" val="2253178860"/>
                    </a:ext>
                  </a:extLst>
                </a:gridCol>
              </a:tblGrid>
              <a:tr h="370840">
                <a:tc>
                  <a:txBody>
                    <a:bodyPr/>
                    <a:lstStyle/>
                    <a:p>
                      <a:pPr algn="l" fontAlgn="t"/>
                      <a:r>
                        <a:rPr lang="en-US" sz="2000">
                          <a:solidFill>
                            <a:schemeClr val="tx1"/>
                          </a:solidFill>
                          <a:effectLst/>
                          <a:latin typeface="Quattrocento Sans" panose="020B0502050000020003" pitchFamily="34" charset="0"/>
                        </a:rPr>
                        <a:t>Feature</a:t>
                      </a:r>
                    </a:p>
                  </a:txBody>
                  <a:tcPr anchor="ctr">
                    <a:solidFill>
                      <a:schemeClr val="bg2"/>
                    </a:solidFill>
                  </a:tcPr>
                </a:tc>
                <a:tc>
                  <a:txBody>
                    <a:bodyPr/>
                    <a:lstStyle/>
                    <a:p>
                      <a:pPr algn="l" fontAlgn="t"/>
                      <a:r>
                        <a:rPr lang="en-US" sz="2000" dirty="0">
                          <a:solidFill>
                            <a:schemeClr val="tx1"/>
                          </a:solidFill>
                          <a:effectLst/>
                          <a:latin typeface="Quattrocento Sans" panose="020B0502050000020003" pitchFamily="34" charset="0"/>
                        </a:rPr>
                        <a:t>Description</a:t>
                      </a:r>
                    </a:p>
                  </a:txBody>
                  <a:tcPr anchor="ctr">
                    <a:solidFill>
                      <a:schemeClr val="bg2"/>
                    </a:solidFill>
                  </a:tcPr>
                </a:tc>
                <a:extLst>
                  <a:ext uri="{0D108BD9-81ED-4DB2-BD59-A6C34878D82A}">
                    <a16:rowId xmlns:a16="http://schemas.microsoft.com/office/drawing/2014/main" val="3832751872"/>
                  </a:ext>
                </a:extLst>
              </a:tr>
              <a:tr h="370840">
                <a:tc>
                  <a:txBody>
                    <a:bodyPr/>
                    <a:lstStyle/>
                    <a:p>
                      <a:pPr algn="l" fontAlgn="t"/>
                      <a:r>
                        <a:rPr lang="en-US">
                          <a:solidFill>
                            <a:schemeClr val="tx1"/>
                          </a:solidFill>
                          <a:effectLst/>
                          <a:latin typeface="Quattrocento Sans" panose="020B0502050000020003" pitchFamily="34" charset="0"/>
                        </a:rPr>
                        <a:t>Sync Users</a:t>
                      </a:r>
                    </a:p>
                  </a:txBody>
                  <a:tcPr anchor="ctr">
                    <a:solidFill>
                      <a:schemeClr val="bg1">
                        <a:lumMod val="95000"/>
                      </a:schemeClr>
                    </a:solidFill>
                  </a:tcPr>
                </a:tc>
                <a:tc>
                  <a:txBody>
                    <a:bodyPr/>
                    <a:lstStyle/>
                    <a:p>
                      <a:pPr algn="l" fontAlgn="t"/>
                      <a:r>
                        <a:rPr lang="en-US" sz="1600" dirty="0">
                          <a:solidFill>
                            <a:schemeClr val="tx1"/>
                          </a:solidFill>
                          <a:effectLst/>
                          <a:latin typeface="Quattrocento Sans" panose="020B0502050000020003" pitchFamily="34" charset="0"/>
                        </a:rPr>
                        <a:t>Keep GitHub </a:t>
                      </a:r>
                      <a:r>
                        <a:rPr lang="en-US" sz="1400" dirty="0">
                          <a:solidFill>
                            <a:schemeClr val="tx1"/>
                          </a:solidFill>
                          <a:effectLst/>
                          <a:highlight>
                            <a:srgbClr val="C0C0C0"/>
                          </a:highlight>
                          <a:latin typeface="Roboto Mono" pitchFamily="49" charset="0"/>
                          <a:ea typeface="Roboto Mono" pitchFamily="49" charset="0"/>
                        </a:rPr>
                        <a:t>Teams</a:t>
                      </a:r>
                      <a:r>
                        <a:rPr lang="en-US" sz="1600" dirty="0">
                          <a:solidFill>
                            <a:schemeClr val="tx1"/>
                          </a:solidFill>
                          <a:effectLst/>
                          <a:latin typeface="Quattrocento Sans" panose="020B0502050000020003" pitchFamily="34" charset="0"/>
                        </a:rPr>
                        <a:t> aligned with IdP (for example, Active Directory) group membership</a:t>
                      </a:r>
                    </a:p>
                  </a:txBody>
                  <a:tcPr anchor="ctr">
                    <a:solidFill>
                      <a:schemeClr val="bg1">
                        <a:lumMod val="95000"/>
                      </a:schemeClr>
                    </a:solidFill>
                  </a:tcPr>
                </a:tc>
                <a:extLst>
                  <a:ext uri="{0D108BD9-81ED-4DB2-BD59-A6C34878D82A}">
                    <a16:rowId xmlns:a16="http://schemas.microsoft.com/office/drawing/2014/main" val="2812698752"/>
                  </a:ext>
                </a:extLst>
              </a:tr>
              <a:tr h="370840">
                <a:tc>
                  <a:txBody>
                    <a:bodyPr/>
                    <a:lstStyle/>
                    <a:p>
                      <a:pPr algn="l" fontAlgn="t"/>
                      <a:r>
                        <a:rPr lang="en-US">
                          <a:solidFill>
                            <a:schemeClr val="tx1"/>
                          </a:solidFill>
                          <a:effectLst/>
                          <a:latin typeface="Quattrocento Sans" panose="020B0502050000020003" pitchFamily="34" charset="0"/>
                        </a:rPr>
                        <a:t>Sync on New Team</a:t>
                      </a:r>
                    </a:p>
                  </a:txBody>
                  <a:tcPr anchor="ctr">
                    <a:solidFill>
                      <a:schemeClr val="bg1">
                        <a:lumMod val="95000"/>
                      </a:schemeClr>
                    </a:solidFill>
                  </a:tcPr>
                </a:tc>
                <a:tc>
                  <a:txBody>
                    <a:bodyPr/>
                    <a:lstStyle/>
                    <a:p>
                      <a:pPr algn="l" fontAlgn="t"/>
                      <a:r>
                        <a:rPr lang="en-US" sz="1600">
                          <a:solidFill>
                            <a:schemeClr val="tx1"/>
                          </a:solidFill>
                          <a:effectLst/>
                          <a:latin typeface="Quattrocento Sans" panose="020B0502050000020003" pitchFamily="34" charset="0"/>
                        </a:rPr>
                        <a:t>Automatically populate teams at creation</a:t>
                      </a:r>
                    </a:p>
                  </a:txBody>
                  <a:tcPr anchor="ctr">
                    <a:solidFill>
                      <a:schemeClr val="bg1">
                        <a:lumMod val="95000"/>
                      </a:schemeClr>
                    </a:solidFill>
                  </a:tcPr>
                </a:tc>
                <a:extLst>
                  <a:ext uri="{0D108BD9-81ED-4DB2-BD59-A6C34878D82A}">
                    <a16:rowId xmlns:a16="http://schemas.microsoft.com/office/drawing/2014/main" val="2851627765"/>
                  </a:ext>
                </a:extLst>
              </a:tr>
              <a:tr h="370840">
                <a:tc>
                  <a:txBody>
                    <a:bodyPr/>
                    <a:lstStyle/>
                    <a:p>
                      <a:pPr algn="l" fontAlgn="t"/>
                      <a:r>
                        <a:rPr lang="en-US">
                          <a:solidFill>
                            <a:schemeClr val="tx1"/>
                          </a:solidFill>
                          <a:effectLst/>
                          <a:latin typeface="Quattrocento Sans" panose="020B0502050000020003" pitchFamily="34" charset="0"/>
                        </a:rPr>
                        <a:t>Custom Team Mapping</a:t>
                      </a:r>
                    </a:p>
                  </a:txBody>
                  <a:tcPr anchor="ctr">
                    <a:solidFill>
                      <a:schemeClr val="bg1">
                        <a:lumMod val="95000"/>
                      </a:schemeClr>
                    </a:solidFill>
                  </a:tcPr>
                </a:tc>
                <a:tc>
                  <a:txBody>
                    <a:bodyPr/>
                    <a:lstStyle/>
                    <a:p>
                      <a:pPr algn="l" fontAlgn="t"/>
                      <a:r>
                        <a:rPr lang="en-US" sz="1600" dirty="0">
                          <a:solidFill>
                            <a:schemeClr val="tx1"/>
                          </a:solidFill>
                          <a:effectLst/>
                          <a:latin typeface="Quattrocento Sans" panose="020B0502050000020003" pitchFamily="34" charset="0"/>
                        </a:rPr>
                        <a:t>Use </a:t>
                      </a:r>
                      <a:r>
                        <a:rPr lang="en-US" sz="1400" dirty="0" err="1">
                          <a:solidFill>
                            <a:schemeClr val="tx1"/>
                          </a:solidFill>
                          <a:effectLst/>
                          <a:highlight>
                            <a:srgbClr val="C0C0C0"/>
                          </a:highlight>
                          <a:latin typeface="Roboto Mono" pitchFamily="49" charset="0"/>
                          <a:ea typeface="Roboto Mono" pitchFamily="49" charset="0"/>
                        </a:rPr>
                        <a:t>syncmap.yml</a:t>
                      </a:r>
                      <a:r>
                        <a:rPr lang="en-US" sz="1400" dirty="0">
                          <a:solidFill>
                            <a:schemeClr val="tx1"/>
                          </a:solidFill>
                          <a:effectLst/>
                          <a:latin typeface="Roboto Mono" pitchFamily="49" charset="0"/>
                          <a:ea typeface="Roboto Mono" pitchFamily="49" charset="0"/>
                        </a:rPr>
                        <a:t> </a:t>
                      </a:r>
                      <a:r>
                        <a:rPr lang="en-US" sz="1600" dirty="0">
                          <a:solidFill>
                            <a:schemeClr val="tx1"/>
                          </a:solidFill>
                          <a:effectLst/>
                          <a:latin typeface="Quattrocento Sans" panose="020B0502050000020003" pitchFamily="34" charset="0"/>
                        </a:rPr>
                        <a:t>to define custom mappings between team slugs and group names</a:t>
                      </a:r>
                    </a:p>
                  </a:txBody>
                  <a:tcPr anchor="ctr">
                    <a:solidFill>
                      <a:schemeClr val="bg1">
                        <a:lumMod val="95000"/>
                      </a:schemeClr>
                    </a:solidFill>
                  </a:tcPr>
                </a:tc>
                <a:extLst>
                  <a:ext uri="{0D108BD9-81ED-4DB2-BD59-A6C34878D82A}">
                    <a16:rowId xmlns:a16="http://schemas.microsoft.com/office/drawing/2014/main" val="3838713701"/>
                  </a:ext>
                </a:extLst>
              </a:tr>
              <a:tr h="370840">
                <a:tc>
                  <a:txBody>
                    <a:bodyPr/>
                    <a:lstStyle/>
                    <a:p>
                      <a:pPr algn="l" fontAlgn="t"/>
                      <a:r>
                        <a:rPr lang="en-US" dirty="0">
                          <a:effectLst/>
                          <a:latin typeface="Quattrocento Sans" panose="020B0502050000020003" pitchFamily="34" charset="0"/>
                        </a:rPr>
                        <a:t>Dynamic Config</a:t>
                      </a:r>
                    </a:p>
                  </a:txBody>
                  <a:tcPr>
                    <a:solidFill>
                      <a:schemeClr val="bg1">
                        <a:lumMod val="95000"/>
                      </a:schemeClr>
                    </a:solidFill>
                  </a:tcPr>
                </a:tc>
                <a:tc>
                  <a:txBody>
                    <a:bodyPr/>
                    <a:lstStyle/>
                    <a:p>
                      <a:pPr algn="l" fontAlgn="t"/>
                      <a:r>
                        <a:rPr lang="en-US" sz="1600" dirty="0">
                          <a:effectLst/>
                          <a:latin typeface="Quattrocento Sans" panose="020B0502050000020003" pitchFamily="34" charset="0"/>
                        </a:rPr>
                        <a:t>Use a</a:t>
                      </a:r>
                      <a:r>
                        <a:rPr lang="en-US" sz="1400" dirty="0">
                          <a:effectLst/>
                          <a:latin typeface="Quattrocento Sans" panose="020B0502050000020003" pitchFamily="34" charset="0"/>
                        </a:rPr>
                        <a:t> </a:t>
                      </a:r>
                      <a:r>
                        <a:rPr lang="en-US" sz="1400" dirty="0">
                          <a:effectLst/>
                          <a:highlight>
                            <a:srgbClr val="C0C0C0"/>
                          </a:highlight>
                          <a:latin typeface="Roboto Mono" pitchFamily="49" charset="0"/>
                          <a:ea typeface="Roboto Mono" pitchFamily="49" charset="0"/>
                        </a:rPr>
                        <a:t>settings</a:t>
                      </a:r>
                      <a:r>
                        <a:rPr lang="en-US" sz="1400" dirty="0">
                          <a:effectLst/>
                          <a:latin typeface="Quattrocento Sans" panose="020B0502050000020003" pitchFamily="34" charset="0"/>
                        </a:rPr>
                        <a:t> </a:t>
                      </a:r>
                      <a:r>
                        <a:rPr lang="en-US" sz="1600" dirty="0">
                          <a:effectLst/>
                          <a:latin typeface="Quattrocento Sans" panose="020B0502050000020003" pitchFamily="34" charset="0"/>
                        </a:rPr>
                        <a:t>file to derive sync settings from your directory structure</a:t>
                      </a:r>
                    </a:p>
                  </a:txBody>
                  <a:tcPr>
                    <a:solidFill>
                      <a:schemeClr val="bg1">
                        <a:lumMod val="95000"/>
                      </a:schemeClr>
                    </a:solidFill>
                  </a:tcPr>
                </a:tc>
                <a:extLst>
                  <a:ext uri="{0D108BD9-81ED-4DB2-BD59-A6C34878D82A}">
                    <a16:rowId xmlns:a16="http://schemas.microsoft.com/office/drawing/2014/main" val="908586487"/>
                  </a:ext>
                </a:extLst>
              </a:tr>
            </a:tbl>
          </a:graphicData>
        </a:graphic>
      </p:graphicFrame>
    </p:spTree>
    <p:extLst>
      <p:ext uri="{BB962C8B-B14F-4D97-AF65-F5344CB8AC3E}">
        <p14:creationId xmlns:p14="http://schemas.microsoft.com/office/powerpoint/2010/main" val="368013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Team Synchronization Use Cases</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82308" y="2002113"/>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spcAft>
                <a:spcPts val="1200"/>
              </a:spcAft>
              <a:buNone/>
            </a:pPr>
            <a:r>
              <a:rPr lang="en-US" sz="2000" b="0" i="0" dirty="0">
                <a:solidFill>
                  <a:srgbClr val="161616"/>
                </a:solidFill>
                <a:effectLst/>
                <a:latin typeface="Quattrocento Sans" panose="020B0502050000020003" pitchFamily="34" charset="0"/>
              </a:rPr>
              <a:t>Team sync is ideal for enterprises looking to streamline membership management within GitHub organizations. Admins can map GitHub teams to IdP groups and manage memberships automatically. </a:t>
            </a:r>
          </a:p>
          <a:p>
            <a:pPr marL="0" indent="0" algn="l">
              <a:buNone/>
            </a:pPr>
            <a:r>
              <a:rPr lang="en-US" sz="2000" b="0" i="0" dirty="0">
                <a:solidFill>
                  <a:srgbClr val="161616"/>
                </a:solidFill>
                <a:effectLst/>
                <a:latin typeface="Quattrocento Sans" panose="020B0502050000020003" pitchFamily="34" charset="0"/>
              </a:rPr>
              <a:t>This is useful for:</a:t>
            </a:r>
          </a:p>
          <a:p>
            <a:r>
              <a:rPr lang="en-US" sz="2000" b="0" i="0" dirty="0">
                <a:solidFill>
                  <a:srgbClr val="161616"/>
                </a:solidFill>
                <a:effectLst/>
                <a:latin typeface="Quattrocento Sans" panose="020B0502050000020003" pitchFamily="34" charset="0"/>
              </a:rPr>
              <a:t>Onboarding new employees</a:t>
            </a:r>
          </a:p>
          <a:p>
            <a:r>
              <a:rPr lang="en-US" sz="2000" b="0" i="0" dirty="0">
                <a:solidFill>
                  <a:srgbClr val="161616"/>
                </a:solidFill>
                <a:effectLst/>
                <a:latin typeface="Quattrocento Sans" panose="020B0502050000020003" pitchFamily="34" charset="0"/>
              </a:rPr>
              <a:t>Adjusting access as users move between teams</a:t>
            </a:r>
          </a:p>
          <a:p>
            <a:r>
              <a:rPr lang="en-US" sz="2000" b="0" i="0" dirty="0">
                <a:solidFill>
                  <a:srgbClr val="161616"/>
                </a:solidFill>
                <a:effectLst/>
                <a:latin typeface="Quattrocento Sans" panose="020B0502050000020003" pitchFamily="34" charset="0"/>
              </a:rPr>
              <a:t>Removing users who leave the organization</a:t>
            </a:r>
            <a:endParaRPr lang="en-US" sz="2400" dirty="0">
              <a:latin typeface="Quattrocento Sans" panose="020B0502050000020003" pitchFamily="34" charset="0"/>
            </a:endParaRP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3" name="Rectangle 2">
            <a:extLst>
              <a:ext uri="{FF2B5EF4-FFF2-40B4-BE49-F238E27FC236}">
                <a16:creationId xmlns:a16="http://schemas.microsoft.com/office/drawing/2014/main" id="{EF1625A5-D62F-7E6E-9531-54F5B893A51C}"/>
              </a:ext>
            </a:extLst>
          </p:cNvPr>
          <p:cNvSpPr/>
          <p:nvPr/>
        </p:nvSpPr>
        <p:spPr>
          <a:xfrm>
            <a:off x="682309" y="3792352"/>
            <a:ext cx="7432991" cy="492442"/>
          </a:xfrm>
          <a:prstGeom prst="rect">
            <a:avLst/>
          </a:prstGeom>
          <a:solidFill>
            <a:srgbClr val="FFFF00">
              <a:alpha val="2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latin typeface="Quattrocento Sans" panose="020B0502050000020003" pitchFamily="34" charset="0"/>
              </a:rPr>
              <a:t>      </a:t>
            </a:r>
            <a:r>
              <a:rPr lang="en-US" i="0" dirty="0">
                <a:solidFill>
                  <a:schemeClr val="tx1"/>
                </a:solidFill>
                <a:effectLst/>
                <a:latin typeface="Quattrocento Sans" panose="020B0502050000020003" pitchFamily="34" charset="0"/>
              </a:rPr>
              <a:t>To use team sync, your IdP admin must enable </a:t>
            </a:r>
            <a:r>
              <a:rPr lang="en-US" b="1" i="0" dirty="0">
                <a:solidFill>
                  <a:schemeClr val="tx1"/>
                </a:solidFill>
                <a:effectLst/>
                <a:latin typeface="Quattrocento Sans" panose="020B0502050000020003" pitchFamily="34" charset="0"/>
              </a:rPr>
              <a:t>SAML SSO </a:t>
            </a:r>
            <a:r>
              <a:rPr lang="en-US" i="0" dirty="0">
                <a:solidFill>
                  <a:schemeClr val="tx1"/>
                </a:solidFill>
                <a:effectLst/>
                <a:latin typeface="Quattrocento Sans" panose="020B0502050000020003" pitchFamily="34" charset="0"/>
              </a:rPr>
              <a:t>and </a:t>
            </a:r>
            <a:r>
              <a:rPr lang="en-US" b="1" i="0" dirty="0">
                <a:solidFill>
                  <a:schemeClr val="tx1"/>
                </a:solidFill>
                <a:effectLst/>
                <a:latin typeface="Quattrocento Sans" panose="020B0502050000020003" pitchFamily="34" charset="0"/>
              </a:rPr>
              <a:t>SCIM</a:t>
            </a:r>
            <a:r>
              <a:rPr lang="en-US" i="0" dirty="0">
                <a:solidFill>
                  <a:schemeClr val="tx1"/>
                </a:solidFill>
                <a:effectLst/>
                <a:latin typeface="Quattrocento Sans" panose="020B0502050000020003" pitchFamily="34" charset="0"/>
              </a:rPr>
              <a:t>.</a:t>
            </a:r>
            <a:endParaRPr lang="en-US" i="0" dirty="0">
              <a:solidFill>
                <a:srgbClr val="00B0F0"/>
              </a:solidFill>
              <a:effectLst/>
              <a:latin typeface="Quattrocento Sans" panose="020B0502050000020003" pitchFamily="34" charset="0"/>
            </a:endParaRPr>
          </a:p>
        </p:txBody>
      </p:sp>
      <p:pic>
        <p:nvPicPr>
          <p:cNvPr id="4" name="Graphic 3" descr="Warning with solid fill">
            <a:extLst>
              <a:ext uri="{FF2B5EF4-FFF2-40B4-BE49-F238E27FC236}">
                <a16:creationId xmlns:a16="http://schemas.microsoft.com/office/drawing/2014/main" id="{D96BE654-2886-4F98-88CB-F79E4D0273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8092" y="3901385"/>
            <a:ext cx="250488" cy="274376"/>
          </a:xfrm>
          <a:prstGeom prst="rect">
            <a:avLst/>
          </a:prstGeom>
        </p:spPr>
      </p:pic>
    </p:spTree>
    <p:extLst>
      <p:ext uri="{BB962C8B-B14F-4D97-AF65-F5344CB8AC3E}">
        <p14:creationId xmlns:p14="http://schemas.microsoft.com/office/powerpoint/2010/main" val="204290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Enterprise Managed Users</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70878" y="2779353"/>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spcAft>
                <a:spcPts val="1200"/>
              </a:spcAft>
              <a:buNone/>
            </a:pPr>
            <a:r>
              <a:rPr lang="en-US" sz="2000" b="0" i="0" dirty="0">
                <a:solidFill>
                  <a:srgbClr val="161616"/>
                </a:solidFill>
                <a:effectLst/>
                <a:latin typeface="Quattrocento Sans" panose="020B0502050000020003" pitchFamily="34" charset="0"/>
              </a:rPr>
              <a:t>If you're using Enterprise Managed Users in GitHub Enterprise Cloud, all members are provisioned through your IdP. Users don't self-manage GitHub accounts and can't access resources outside the enterprise.</a:t>
            </a:r>
          </a:p>
          <a:p>
            <a:pPr marL="0" indent="0" algn="l">
              <a:spcAft>
                <a:spcPts val="1200"/>
              </a:spcAft>
              <a:buNone/>
            </a:pPr>
            <a:r>
              <a:rPr lang="en-US" sz="2000" b="0" i="0" dirty="0">
                <a:solidFill>
                  <a:srgbClr val="161616"/>
                </a:solidFill>
                <a:effectLst/>
                <a:latin typeface="Quattrocento Sans" panose="020B0502050000020003" pitchFamily="34" charset="0"/>
              </a:rPr>
              <a:t>With this model, you can:</a:t>
            </a:r>
          </a:p>
          <a:p>
            <a:pPr>
              <a:spcAft>
                <a:spcPts val="1200"/>
              </a:spcAft>
            </a:pPr>
            <a:r>
              <a:rPr lang="en-US" sz="2000" b="0" i="0" dirty="0">
                <a:solidFill>
                  <a:srgbClr val="161616"/>
                </a:solidFill>
                <a:effectLst/>
                <a:latin typeface="Quattrocento Sans" panose="020B0502050000020003" pitchFamily="34" charset="0"/>
              </a:rPr>
              <a:t>Manage organization/team membership directly through your IdP</a:t>
            </a:r>
          </a:p>
          <a:p>
            <a:pPr>
              <a:spcAft>
                <a:spcPts val="1200"/>
              </a:spcAft>
            </a:pPr>
            <a:r>
              <a:rPr lang="en-US" sz="2000" b="0" i="0" dirty="0">
                <a:solidFill>
                  <a:srgbClr val="161616"/>
                </a:solidFill>
                <a:effectLst/>
                <a:latin typeface="Quattrocento Sans" panose="020B0502050000020003" pitchFamily="34" charset="0"/>
              </a:rPr>
              <a:t>Ensure GitHub users are enterprise-scoped and isolated</a:t>
            </a:r>
          </a:p>
          <a:p>
            <a:pPr marL="0" indent="0">
              <a:spcAft>
                <a:spcPts val="1200"/>
              </a:spcAft>
              <a:buNone/>
            </a:pPr>
            <a:endParaRPr lang="en-US" sz="2000" b="0" i="0" dirty="0">
              <a:solidFill>
                <a:srgbClr val="161616"/>
              </a:solidFill>
              <a:effectLst/>
              <a:latin typeface="Quattrocento Sans" panose="020B0502050000020003" pitchFamily="34" charset="0"/>
            </a:endParaRPr>
          </a:p>
          <a:p>
            <a:pPr marL="0" indent="0">
              <a:spcAft>
                <a:spcPts val="1200"/>
              </a:spcAft>
              <a:buNone/>
            </a:pPr>
            <a:r>
              <a:rPr lang="en-US" sz="2000" b="0" i="0" dirty="0">
                <a:solidFill>
                  <a:srgbClr val="161616"/>
                </a:solidFill>
                <a:effectLst/>
                <a:latin typeface="Quattrocento Sans" panose="020B0502050000020003" pitchFamily="34" charset="0"/>
              </a:rPr>
              <a:t>For more, see </a:t>
            </a:r>
            <a:r>
              <a:rPr lang="en-US" sz="2000" b="0" i="0" u="sng" dirty="0">
                <a:solidFill>
                  <a:srgbClr val="00B0F0"/>
                </a:solidFill>
                <a:effectLst/>
                <a:latin typeface="Quattrocento Sans" panose="020B0502050000020003" pitchFamily="34" charset="0"/>
                <a:hlinkClick r:id="rId3">
                  <a:extLst>
                    <a:ext uri="{A12FA001-AC4F-418D-AE19-62706E023703}">
                      <ahyp:hlinkClr xmlns:ahyp="http://schemas.microsoft.com/office/drawing/2018/hyperlinkcolor" val="tx"/>
                    </a:ext>
                  </a:extLst>
                </a:hlinkClick>
              </a:rPr>
              <a:t>Getting started with GitHub Enterprise Cloud</a:t>
            </a:r>
            <a:r>
              <a:rPr lang="en-US" sz="2000" b="0" i="0" dirty="0">
                <a:solidFill>
                  <a:srgbClr val="161616"/>
                </a:solidFill>
                <a:effectLst/>
                <a:latin typeface="Quattrocento Sans" panose="020B0502050000020003" pitchFamily="34" charset="0"/>
              </a:rPr>
              <a:t>.</a:t>
            </a:r>
            <a:endParaRPr lang="en-US" sz="1800" dirty="0">
              <a:solidFill>
                <a:srgbClr val="161616"/>
              </a:solidFill>
              <a:latin typeface="Quattrocento Sans" panose="020B0502050000020003" pitchFamily="34" charset="0"/>
            </a:endParaRPr>
          </a:p>
          <a:p>
            <a:pPr marL="0" indent="0">
              <a:spcAft>
                <a:spcPts val="1200"/>
              </a:spcAft>
              <a:buNone/>
            </a:pPr>
            <a:endParaRPr lang="en-US" sz="2000" dirty="0">
              <a:solidFill>
                <a:srgbClr val="161616"/>
              </a:solidFill>
              <a:latin typeface="Quattrocento Sans" panose="020B0502050000020003" pitchFamily="34" charset="0"/>
            </a:endParaRP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205913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Team Synchronization vs. SCIM for GHES</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59448" y="1419183"/>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spcAft>
                <a:spcPts val="1200"/>
              </a:spcAft>
              <a:buNone/>
            </a:pPr>
            <a:r>
              <a:rPr lang="en-US" sz="2000" b="0" i="0" dirty="0">
                <a:solidFill>
                  <a:srgbClr val="161616"/>
                </a:solidFill>
                <a:effectLst/>
                <a:latin typeface="Quattrocento Sans" panose="020B0502050000020003" pitchFamily="34" charset="0"/>
              </a:rPr>
              <a:t>In GitHub Enterprise Server (GHES), managing user access and team memberships can be achieved through various methods, including team synchronization and System for Cross-domain Identity Management (SCIM). Understanding these methods is essential for effective administration.</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192624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Team Synchronization vs. SCIM for GHES</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3" name="Rectangle 2">
            <a:extLst>
              <a:ext uri="{FF2B5EF4-FFF2-40B4-BE49-F238E27FC236}">
                <a16:creationId xmlns:a16="http://schemas.microsoft.com/office/drawing/2014/main" id="{B4AF7878-AF2C-6B3D-DF17-74387A4DFF84}"/>
              </a:ext>
            </a:extLst>
          </p:cNvPr>
          <p:cNvSpPr/>
          <p:nvPr/>
        </p:nvSpPr>
        <p:spPr>
          <a:xfrm>
            <a:off x="742950" y="1017269"/>
            <a:ext cx="6526530" cy="540381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2">
            <a:extLst>
              <a:ext uri="{FF2B5EF4-FFF2-40B4-BE49-F238E27FC236}">
                <a16:creationId xmlns:a16="http://schemas.microsoft.com/office/drawing/2014/main" id="{5228AB6A-9873-BB66-AE12-6C096350855C}"/>
              </a:ext>
            </a:extLst>
          </p:cNvPr>
          <p:cNvSpPr txBox="1">
            <a:spLocks/>
          </p:cNvSpPr>
          <p:nvPr/>
        </p:nvSpPr>
        <p:spPr>
          <a:xfrm>
            <a:off x="1046317" y="3675221"/>
            <a:ext cx="5919796"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spcAft>
                <a:spcPts val="600"/>
              </a:spcAft>
              <a:buNone/>
            </a:pPr>
            <a:r>
              <a:rPr lang="en-US" b="0" i="0" dirty="0">
                <a:solidFill>
                  <a:srgbClr val="161616"/>
                </a:solidFill>
                <a:effectLst/>
                <a:latin typeface="Quattrocento Sans" panose="020B0502050000020003" pitchFamily="34" charset="0"/>
              </a:rPr>
              <a:t>Team synchronization allows you to link GitHub teams with groups in your Identity Provider (IdP). This integration ensures that any changes in the IdP group—such as adding or removing members—are automatically reflected in the corresponding GitHub team. This approach streamlines team management by centralizing user access control within the IdP.</a:t>
            </a:r>
          </a:p>
          <a:p>
            <a:pPr marL="0" indent="0" algn="l">
              <a:spcAft>
                <a:spcPts val="600"/>
              </a:spcAft>
              <a:buNone/>
            </a:pPr>
            <a:r>
              <a:rPr lang="en-US" b="0" i="0" dirty="0">
                <a:solidFill>
                  <a:srgbClr val="161616"/>
                </a:solidFill>
                <a:effectLst/>
                <a:latin typeface="Quattrocento Sans" panose="020B0502050000020003" pitchFamily="34" charset="0"/>
              </a:rPr>
              <a:t>However, it's important to note that team synchronization isn't a user provisioning service and doesn't invite non-members to join organizations in most cases. Therefore, a user will only be successfully added to a team if they're already an organization member.</a:t>
            </a:r>
          </a:p>
          <a:p>
            <a:pPr marL="0" indent="0" algn="l">
              <a:spcAft>
                <a:spcPts val="600"/>
              </a:spcAft>
              <a:buNone/>
            </a:pPr>
            <a:r>
              <a:rPr lang="en-US" b="0" i="0" dirty="0">
                <a:solidFill>
                  <a:srgbClr val="161616"/>
                </a:solidFill>
                <a:effectLst/>
                <a:latin typeface="Quattrocento Sans" panose="020B0502050000020003" pitchFamily="34" charset="0"/>
              </a:rPr>
              <a:t>Consider the following scenario to understand how team synchronization works in practice:</a:t>
            </a:r>
          </a:p>
          <a:p>
            <a:pPr>
              <a:spcAft>
                <a:spcPts val="600"/>
              </a:spcAft>
            </a:pPr>
            <a:r>
              <a:rPr lang="en-US" sz="1400" b="0" i="0" dirty="0">
                <a:solidFill>
                  <a:srgbClr val="161616"/>
                </a:solidFill>
                <a:effectLst/>
                <a:latin typeface="Quattrocento Sans" panose="020B0502050000020003" pitchFamily="34" charset="0"/>
              </a:rPr>
              <a:t>When Azure AD group "DevOps Engineers" maps to GitHub team "DevOps"</a:t>
            </a:r>
          </a:p>
          <a:p>
            <a:pPr>
              <a:spcAft>
                <a:spcPts val="600"/>
              </a:spcAft>
            </a:pPr>
            <a:r>
              <a:rPr lang="en-US" sz="1400" b="0" i="0" dirty="0">
                <a:solidFill>
                  <a:srgbClr val="161616"/>
                </a:solidFill>
                <a:effectLst/>
                <a:latin typeface="Quattrocento Sans" panose="020B0502050000020003" pitchFamily="34" charset="0"/>
              </a:rPr>
              <a:t>When Alice is added to the IdP group → automatically added to the GitHub team</a:t>
            </a:r>
          </a:p>
          <a:p>
            <a:pPr>
              <a:spcAft>
                <a:spcPts val="600"/>
              </a:spcAft>
            </a:pPr>
            <a:r>
              <a:rPr lang="en-US" sz="1400" b="0" i="0" dirty="0">
                <a:solidFill>
                  <a:srgbClr val="161616"/>
                </a:solidFill>
                <a:effectLst/>
                <a:latin typeface="Quattrocento Sans" panose="020B0502050000020003" pitchFamily="34" charset="0"/>
              </a:rPr>
              <a:t>When she leaves the group → automatically removed from the team</a:t>
            </a:r>
          </a:p>
        </p:txBody>
      </p:sp>
      <p:sp>
        <p:nvSpPr>
          <p:cNvPr id="5" name="Rectangle 4">
            <a:extLst>
              <a:ext uri="{FF2B5EF4-FFF2-40B4-BE49-F238E27FC236}">
                <a16:creationId xmlns:a16="http://schemas.microsoft.com/office/drawing/2014/main" id="{6C6FBE55-771B-E9FA-4255-0C2754FA4C0B}"/>
              </a:ext>
            </a:extLst>
          </p:cNvPr>
          <p:cNvSpPr/>
          <p:nvPr/>
        </p:nvSpPr>
        <p:spPr>
          <a:xfrm>
            <a:off x="7635240" y="1017270"/>
            <a:ext cx="3813810" cy="51663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2">
            <a:extLst>
              <a:ext uri="{FF2B5EF4-FFF2-40B4-BE49-F238E27FC236}">
                <a16:creationId xmlns:a16="http://schemas.microsoft.com/office/drawing/2014/main" id="{E1BFA0A8-4872-8518-E17C-6DE5F2DF5803}"/>
              </a:ext>
            </a:extLst>
          </p:cNvPr>
          <p:cNvSpPr txBox="1">
            <a:spLocks/>
          </p:cNvSpPr>
          <p:nvPr/>
        </p:nvSpPr>
        <p:spPr>
          <a:xfrm>
            <a:off x="7887018" y="3600450"/>
            <a:ext cx="3474402"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l">
              <a:spcAft>
                <a:spcPts val="1200"/>
              </a:spcAft>
              <a:buFont typeface="+mj-lt"/>
              <a:buAutoNum type="arabicPeriod"/>
            </a:pPr>
            <a:r>
              <a:rPr lang="en-US" b="0" i="0" dirty="0">
                <a:solidFill>
                  <a:srgbClr val="161616"/>
                </a:solidFill>
                <a:effectLst/>
                <a:latin typeface="Quattrocento Sans" panose="020B0502050000020003" pitchFamily="34" charset="0"/>
              </a:rPr>
              <a:t>Enable Security Assertion Markup Language(SAML) Single Sign-On(SSO) and SCIM in your IdP.</a:t>
            </a:r>
          </a:p>
          <a:p>
            <a:pPr marL="342900" indent="-342900" algn="l">
              <a:spcAft>
                <a:spcPts val="1200"/>
              </a:spcAft>
              <a:buFont typeface="+mj-lt"/>
              <a:buAutoNum type="arabicPeriod"/>
            </a:pPr>
            <a:r>
              <a:rPr lang="en-US" b="0" i="0" dirty="0">
                <a:solidFill>
                  <a:srgbClr val="161616"/>
                </a:solidFill>
                <a:effectLst/>
                <a:latin typeface="Quattrocento Sans" panose="020B0502050000020003" pitchFamily="34" charset="0"/>
              </a:rPr>
              <a:t>Map GitHub teams to IdP groups via GitHub UI or API.</a:t>
            </a:r>
          </a:p>
          <a:p>
            <a:pPr marL="342900" indent="-342900" algn="l">
              <a:spcAft>
                <a:spcPts val="600"/>
              </a:spcAft>
              <a:buFont typeface="+mj-lt"/>
              <a:buAutoNum type="arabicPeriod"/>
            </a:pPr>
            <a:r>
              <a:rPr lang="en-US" b="0" i="0" dirty="0">
                <a:solidFill>
                  <a:srgbClr val="161616"/>
                </a:solidFill>
                <a:effectLst/>
                <a:latin typeface="Quattrocento Sans" panose="020B0502050000020003" pitchFamily="34" charset="0"/>
              </a:rPr>
              <a:t>Changes in group membership sync automatically to GitHub.</a:t>
            </a:r>
          </a:p>
          <a:p>
            <a:pPr marL="0" indent="0" algn="l">
              <a:buNone/>
            </a:pPr>
            <a:r>
              <a:rPr lang="en-US" b="1" i="0" dirty="0">
                <a:solidFill>
                  <a:srgbClr val="161616"/>
                </a:solidFill>
                <a:effectLst/>
                <a:latin typeface="Quattrocento Sans" panose="020B0502050000020003" pitchFamily="34" charset="0"/>
              </a:rPr>
              <a:t>Supported IdPs:</a:t>
            </a:r>
          </a:p>
          <a:p>
            <a:pPr>
              <a:spcAft>
                <a:spcPts val="600"/>
              </a:spcAft>
            </a:pPr>
            <a:r>
              <a:rPr lang="en-US" b="0" i="0" dirty="0">
                <a:solidFill>
                  <a:srgbClr val="161616"/>
                </a:solidFill>
                <a:effectLst/>
                <a:latin typeface="Quattrocento Sans" panose="020B0502050000020003" pitchFamily="34" charset="0"/>
              </a:rPr>
              <a:t>Microsoft </a:t>
            </a:r>
            <a:r>
              <a:rPr lang="en-US" b="0" i="0" dirty="0" err="1">
                <a:solidFill>
                  <a:srgbClr val="161616"/>
                </a:solidFill>
                <a:effectLst/>
                <a:latin typeface="Quattrocento Sans" panose="020B0502050000020003" pitchFamily="34" charset="0"/>
              </a:rPr>
              <a:t>Entra</a:t>
            </a:r>
            <a:r>
              <a:rPr lang="en-US" b="0" i="0" dirty="0">
                <a:solidFill>
                  <a:srgbClr val="161616"/>
                </a:solidFill>
                <a:effectLst/>
                <a:latin typeface="Quattrocento Sans" panose="020B0502050000020003" pitchFamily="34" charset="0"/>
              </a:rPr>
              <a:t> ID: Requires permissions for profile reading and directory access.</a:t>
            </a:r>
          </a:p>
          <a:p>
            <a:pPr>
              <a:spcAft>
                <a:spcPts val="600"/>
              </a:spcAft>
            </a:pPr>
            <a:r>
              <a:rPr lang="en-US" b="0" i="0" dirty="0">
                <a:solidFill>
                  <a:srgbClr val="161616"/>
                </a:solidFill>
                <a:effectLst/>
                <a:latin typeface="Quattrocento Sans" panose="020B0502050000020003" pitchFamily="34" charset="0"/>
              </a:rPr>
              <a:t>Okta: Requires SAML SSO, SCIM, tenant URL, and Single Sign-on for Web Systems(SSWS) token with read-only admin access.</a:t>
            </a:r>
          </a:p>
        </p:txBody>
      </p:sp>
      <p:sp>
        <p:nvSpPr>
          <p:cNvPr id="7" name="Title 16">
            <a:extLst>
              <a:ext uri="{FF2B5EF4-FFF2-40B4-BE49-F238E27FC236}">
                <a16:creationId xmlns:a16="http://schemas.microsoft.com/office/drawing/2014/main" id="{8B525C75-BB8D-4094-F5C6-49CA8C2B016A}"/>
              </a:ext>
            </a:extLst>
          </p:cNvPr>
          <p:cNvSpPr txBox="1">
            <a:spLocks/>
          </p:cNvSpPr>
          <p:nvPr/>
        </p:nvSpPr>
        <p:spPr>
          <a:xfrm>
            <a:off x="937578" y="1097677"/>
            <a:ext cx="5256203" cy="49244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2000" dirty="0">
                <a:latin typeface="Quattrocento Sans" panose="020B0502050000020003" pitchFamily="34" charset="0"/>
              </a:rPr>
              <a:t>Team Sync in GHES</a:t>
            </a:r>
          </a:p>
        </p:txBody>
      </p:sp>
      <p:sp>
        <p:nvSpPr>
          <p:cNvPr id="8" name="Title 16">
            <a:extLst>
              <a:ext uri="{FF2B5EF4-FFF2-40B4-BE49-F238E27FC236}">
                <a16:creationId xmlns:a16="http://schemas.microsoft.com/office/drawing/2014/main" id="{59962FCA-C315-11EC-AEBB-2E52D821E171}"/>
              </a:ext>
            </a:extLst>
          </p:cNvPr>
          <p:cNvSpPr txBox="1">
            <a:spLocks/>
          </p:cNvSpPr>
          <p:nvPr/>
        </p:nvSpPr>
        <p:spPr>
          <a:xfrm>
            <a:off x="7887018" y="1097677"/>
            <a:ext cx="5256203" cy="49244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2000" dirty="0">
                <a:latin typeface="Quattrocento Sans" panose="020B0502050000020003" pitchFamily="34" charset="0"/>
              </a:rPr>
              <a:t>Team Synch Configuration</a:t>
            </a:r>
          </a:p>
        </p:txBody>
      </p:sp>
    </p:spTree>
    <p:extLst>
      <p:ext uri="{BB962C8B-B14F-4D97-AF65-F5344CB8AC3E}">
        <p14:creationId xmlns:p14="http://schemas.microsoft.com/office/powerpoint/2010/main" val="157480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Introduction</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52657" y="1522114"/>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Quattrocento Sans" panose="020B0502050000020003" pitchFamily="34" charset="0"/>
              </a:rPr>
              <a:t>In this unit, you will learn how to strengthen account security in your GitHub organization by implementing advanced authentication and authorization methods. We’ll cover multi‑factor authentication, SAML single sign‑on, Enterprise Managed Users, and auditing tools to enforce policies and monitor user access and activity.</a:t>
            </a:r>
          </a:p>
        </p:txBody>
      </p:sp>
      <p:sp>
        <p:nvSpPr>
          <p:cNvPr id="7" name="TextBox 6">
            <a:extLst>
              <a:ext uri="{FF2B5EF4-FFF2-40B4-BE49-F238E27FC236}">
                <a16:creationId xmlns:a16="http://schemas.microsoft.com/office/drawing/2014/main" id="{6AF3F449-AFE6-897F-FE61-E28EC8F3FEFB}"/>
              </a:ext>
            </a:extLst>
          </p:cNvPr>
          <p:cNvSpPr txBox="1"/>
          <p:nvPr/>
        </p:nvSpPr>
        <p:spPr>
          <a:xfrm>
            <a:off x="652657" y="2887800"/>
            <a:ext cx="10049856" cy="800219"/>
          </a:xfrm>
          <a:prstGeom prst="rect">
            <a:avLst/>
          </a:prstGeom>
          <a:noFill/>
        </p:spPr>
        <p:txBody>
          <a:bodyPr wrap="square" lIns="0" tIns="0" rIns="0" bIns="0" rtlCol="0">
            <a:spAutoFit/>
          </a:bodyPr>
          <a:lstStyle/>
          <a:p>
            <a:pPr algn="l"/>
            <a:r>
              <a:rPr lang="en-US" sz="2400" dirty="0">
                <a:latin typeface="Quattrocento Sans" panose="020B0502050000020003" pitchFamily="34" charset="0"/>
                <a:cs typeface="Segoe UI" panose="020B0502040204020203" pitchFamily="34" charset="0"/>
              </a:rPr>
              <a:t>By the end of this unit, you'll be able to:</a:t>
            </a:r>
          </a:p>
          <a:p>
            <a:pPr algn="l"/>
            <a:endParaRPr lang="en-US" sz="2800" dirty="0">
              <a:latin typeface="Quattrocento Sans" panose="020B0502050000020003" pitchFamily="34" charset="0"/>
              <a:cs typeface="Segoe UI" panose="020B0502040204020203" pitchFamily="34" charset="0"/>
            </a:endParaRPr>
          </a:p>
        </p:txBody>
      </p:sp>
      <p:sp>
        <p:nvSpPr>
          <p:cNvPr id="9" name="TextBox 8">
            <a:extLst>
              <a:ext uri="{FF2B5EF4-FFF2-40B4-BE49-F238E27FC236}">
                <a16:creationId xmlns:a16="http://schemas.microsoft.com/office/drawing/2014/main" id="{9BE325B2-D04E-CD42-D966-4B58FFB3A17E}"/>
              </a:ext>
            </a:extLst>
          </p:cNvPr>
          <p:cNvSpPr txBox="1"/>
          <p:nvPr/>
        </p:nvSpPr>
        <p:spPr>
          <a:xfrm>
            <a:off x="652657" y="3411360"/>
            <a:ext cx="10494314" cy="2554545"/>
          </a:xfrm>
          <a:prstGeom prst="rect">
            <a:avLst/>
          </a:prstGeom>
          <a:noFill/>
        </p:spPr>
        <p:txBody>
          <a:bodyPr wrap="square">
            <a:spAutoFit/>
          </a:bodyPr>
          <a:lstStyle/>
          <a:p>
            <a:pPr marL="342900" indent="-342900" algn="l">
              <a:spcAft>
                <a:spcPts val="1200"/>
              </a:spcAft>
              <a:buFont typeface="Arial" panose="020B0604020202020204" pitchFamily="34" charset="0"/>
              <a:buChar char="•"/>
            </a:pPr>
            <a:r>
              <a:rPr lang="en-US" sz="2000" dirty="0">
                <a:latin typeface="Quattrocento Sans" panose="020B0502050000020003" pitchFamily="34" charset="0"/>
                <a:cs typeface="Segoe UI" panose="020B0502040204020203" pitchFamily="34" charset="0"/>
              </a:rPr>
              <a:t>Describe GitHub’s authentication and authorization framework—including available methods (personal tokens, SSH, SAML SSO, Enterprise Managed Users) and the administrator’s role in enforcing secure access.</a:t>
            </a:r>
          </a:p>
          <a:p>
            <a:pPr marL="342900" indent="-342900" algn="l">
              <a:spcAft>
                <a:spcPts val="1200"/>
              </a:spcAft>
              <a:buFont typeface="Arial" panose="020B0604020202020204" pitchFamily="34" charset="0"/>
              <a:buChar char="•"/>
            </a:pPr>
            <a:r>
              <a:rPr lang="en-US" sz="2000" dirty="0">
                <a:latin typeface="Quattrocento Sans" panose="020B0502050000020003" pitchFamily="34" charset="0"/>
                <a:cs typeface="Segoe UI" panose="020B0502040204020203" pitchFamily="34" charset="0"/>
              </a:rPr>
              <a:t>Manage user and team access to your organization and private repositories using identity providers (e.g., SAML SSO), Team Synchronization, and built‑in auth tools.</a:t>
            </a:r>
          </a:p>
          <a:p>
            <a:pPr marL="342900" indent="-342900" algn="l">
              <a:spcAft>
                <a:spcPts val="1200"/>
              </a:spcAft>
              <a:buFont typeface="Arial" panose="020B0604020202020204" pitchFamily="34" charset="0"/>
              <a:buChar char="•"/>
            </a:pPr>
            <a:r>
              <a:rPr lang="en-US" sz="2000" dirty="0">
                <a:latin typeface="Quattrocento Sans" panose="020B0502050000020003" pitchFamily="34" charset="0"/>
                <a:cs typeface="Segoe UI" panose="020B0502040204020203" pitchFamily="34" charset="0"/>
              </a:rPr>
              <a:t>Explain how users access private organization resources and apply best practices to protect sensitive data.</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209470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Disable Team Sync</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82308" y="1567773"/>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spcAft>
                <a:spcPts val="1200"/>
              </a:spcAft>
              <a:buNone/>
            </a:pPr>
            <a:r>
              <a:rPr lang="en-US" sz="2000" b="0" i="0" dirty="0">
                <a:effectLst/>
                <a:latin typeface="Quattrocento Sans" panose="020B0502050000020003" pitchFamily="34" charset="0"/>
              </a:rPr>
              <a:t>To disable:</a:t>
            </a:r>
          </a:p>
          <a:p>
            <a:pPr marL="457200" indent="-457200" algn="l">
              <a:spcAft>
                <a:spcPts val="1200"/>
              </a:spcAft>
              <a:buFont typeface="+mj-lt"/>
              <a:buAutoNum type="arabicPeriod"/>
            </a:pPr>
            <a:r>
              <a:rPr lang="en-US" sz="2000" b="0" i="0" dirty="0">
                <a:effectLst/>
                <a:latin typeface="Quattrocento Sans" panose="020B0502050000020003" pitchFamily="34" charset="0"/>
              </a:rPr>
              <a:t>Navigate to </a:t>
            </a:r>
            <a:r>
              <a:rPr lang="en-US" sz="2000" b="1" i="0" dirty="0">
                <a:effectLst/>
                <a:latin typeface="Quattrocento Sans" panose="020B0502050000020003" pitchFamily="34" charset="0"/>
              </a:rPr>
              <a:t>Settings</a:t>
            </a:r>
            <a:r>
              <a:rPr lang="en-US" sz="2000" b="0" i="0" dirty="0">
                <a:effectLst/>
                <a:latin typeface="Quattrocento Sans" panose="020B0502050000020003" pitchFamily="34" charset="0"/>
              </a:rPr>
              <a:t> &gt; </a:t>
            </a:r>
            <a:r>
              <a:rPr lang="en-US" sz="2000" b="1" i="0" dirty="0">
                <a:effectLst/>
                <a:latin typeface="Quattrocento Sans" panose="020B0502050000020003" pitchFamily="34" charset="0"/>
              </a:rPr>
              <a:t>Organization security</a:t>
            </a:r>
            <a:endParaRPr lang="en-US" sz="2000" b="0" i="0" dirty="0">
              <a:effectLst/>
              <a:latin typeface="Quattrocento Sans" panose="020B0502050000020003" pitchFamily="34" charset="0"/>
            </a:endParaRPr>
          </a:p>
          <a:p>
            <a:pPr marL="457200" indent="-457200" algn="l">
              <a:spcAft>
                <a:spcPts val="1200"/>
              </a:spcAft>
              <a:buFont typeface="+mj-lt"/>
              <a:buAutoNum type="arabicPeriod"/>
            </a:pPr>
            <a:r>
              <a:rPr lang="en-US" sz="2000" b="0" i="0" dirty="0">
                <a:effectLst/>
                <a:latin typeface="Quattrocento Sans" panose="020B0502050000020003" pitchFamily="34" charset="0"/>
              </a:rPr>
              <a:t>Click </a:t>
            </a:r>
            <a:r>
              <a:rPr lang="en-US" sz="2000" b="1" i="0" dirty="0">
                <a:effectLst/>
                <a:latin typeface="Quattrocento Sans" panose="020B0502050000020003" pitchFamily="34" charset="0"/>
              </a:rPr>
              <a:t>Disable team synchronization</a:t>
            </a:r>
            <a:endParaRPr lang="en-US" sz="2000" b="0" i="0" dirty="0">
              <a:effectLst/>
              <a:latin typeface="Quattrocento Sans" panose="020B0502050000020003" pitchFamily="34" charset="0"/>
            </a:endParaRP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10242" name="Picture 2" descr="Screenshot of the organization setting to disable team synchronization.">
            <a:extLst>
              <a:ext uri="{FF2B5EF4-FFF2-40B4-BE49-F238E27FC236}">
                <a16:creationId xmlns:a16="http://schemas.microsoft.com/office/drawing/2014/main" id="{1290156C-CC83-47A3-0515-3FEDE252A4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308" y="2767764"/>
            <a:ext cx="9791700" cy="261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DF7F02DC-10D0-1890-594B-4D1E9417636D}"/>
              </a:ext>
            </a:extLst>
          </p:cNvPr>
          <p:cNvSpPr txBox="1">
            <a:spLocks/>
          </p:cNvSpPr>
          <p:nvPr/>
        </p:nvSpPr>
        <p:spPr>
          <a:xfrm>
            <a:off x="903731" y="5438696"/>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spcAft>
                <a:spcPts val="1200"/>
              </a:spcAft>
              <a:buNone/>
            </a:pPr>
            <a:r>
              <a:rPr lang="en-US" sz="2000" b="1" i="0" dirty="0">
                <a:effectLst/>
                <a:latin typeface="Quattrocento Sans" panose="020B0502050000020003" pitchFamily="34" charset="0"/>
              </a:rPr>
              <a:t>Note: </a:t>
            </a:r>
            <a:r>
              <a:rPr lang="en-US" sz="2000" b="0" i="0" dirty="0">
                <a:effectLst/>
                <a:latin typeface="Quattrocento Sans" panose="020B0502050000020003" pitchFamily="34" charset="0"/>
              </a:rPr>
              <a:t>Disabling sync removes users from teams if they were added via IdP mapping.</a:t>
            </a:r>
          </a:p>
        </p:txBody>
      </p:sp>
      <p:cxnSp>
        <p:nvCxnSpPr>
          <p:cNvPr id="5" name="Straight Connector 4">
            <a:extLst>
              <a:ext uri="{FF2B5EF4-FFF2-40B4-BE49-F238E27FC236}">
                <a16:creationId xmlns:a16="http://schemas.microsoft.com/office/drawing/2014/main" id="{FE088DDA-AA57-E96B-31C1-B4D611FC3768}"/>
              </a:ext>
            </a:extLst>
          </p:cNvPr>
          <p:cNvCxnSpPr/>
          <p:nvPr/>
        </p:nvCxnSpPr>
        <p:spPr>
          <a:xfrm>
            <a:off x="777240" y="5383964"/>
            <a:ext cx="0" cy="536776"/>
          </a:xfrm>
          <a:prstGeom prst="line">
            <a:avLst/>
          </a:prstGeom>
          <a:ln w="38100">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8284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SCIM in GHES</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3" name="Rectangle 2">
            <a:extLst>
              <a:ext uri="{FF2B5EF4-FFF2-40B4-BE49-F238E27FC236}">
                <a16:creationId xmlns:a16="http://schemas.microsoft.com/office/drawing/2014/main" id="{B4AF7878-AF2C-6B3D-DF17-74387A4DFF84}"/>
              </a:ext>
            </a:extLst>
          </p:cNvPr>
          <p:cNvSpPr/>
          <p:nvPr/>
        </p:nvSpPr>
        <p:spPr>
          <a:xfrm>
            <a:off x="579438" y="1017271"/>
            <a:ext cx="10027602" cy="45948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2">
            <a:extLst>
              <a:ext uri="{FF2B5EF4-FFF2-40B4-BE49-F238E27FC236}">
                <a16:creationId xmlns:a16="http://schemas.microsoft.com/office/drawing/2014/main" id="{5228AB6A-9873-BB66-AE12-6C096350855C}"/>
              </a:ext>
            </a:extLst>
          </p:cNvPr>
          <p:cNvSpPr txBox="1">
            <a:spLocks/>
          </p:cNvSpPr>
          <p:nvPr/>
        </p:nvSpPr>
        <p:spPr>
          <a:xfrm>
            <a:off x="891222" y="2990180"/>
            <a:ext cx="9332123"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Aft>
                <a:spcPts val="600"/>
              </a:spcAft>
              <a:buNone/>
            </a:pPr>
            <a:r>
              <a:rPr lang="en-US" b="0" i="0" dirty="0">
                <a:solidFill>
                  <a:srgbClr val="161616"/>
                </a:solidFill>
                <a:effectLst/>
                <a:latin typeface="Quattrocento Sans" panose="020B0502050000020003" pitchFamily="34" charset="0"/>
              </a:rPr>
              <a:t>SCIM is an open standard protocol designed to automate the exchange of user identity information between identity domains and IT systems. In the context of GHES, SCIM enables administrators to provision, update, and deprovision user accounts directly through the GitHub API. This means you can create, update, and delete user accounts, and sync group information to map GitHub team memberships.</a:t>
            </a:r>
          </a:p>
          <a:p>
            <a:pPr marL="0" indent="0" algn="just">
              <a:spcAft>
                <a:spcPts val="600"/>
              </a:spcAft>
              <a:buNone/>
            </a:pPr>
            <a:r>
              <a:rPr lang="en-US" b="0" i="0" dirty="0">
                <a:solidFill>
                  <a:srgbClr val="161616"/>
                </a:solidFill>
                <a:effectLst/>
                <a:latin typeface="Quattrocento Sans" panose="020B0502050000020003" pitchFamily="34" charset="0"/>
              </a:rPr>
              <a:t>SCIM is useful for managing user lifecycles at scale, ensuring that user data remains consistent across systems.</a:t>
            </a:r>
          </a:p>
          <a:p>
            <a:pPr marL="0" indent="0" algn="just">
              <a:spcAft>
                <a:spcPts val="600"/>
              </a:spcAft>
              <a:buNone/>
            </a:pPr>
            <a:r>
              <a:rPr lang="en-US" b="0" i="0" dirty="0">
                <a:solidFill>
                  <a:srgbClr val="161616"/>
                </a:solidFill>
                <a:effectLst/>
                <a:latin typeface="Quattrocento Sans" panose="020B0502050000020003" pitchFamily="34" charset="0"/>
              </a:rPr>
              <a:t>Consider the following scenario to understand how SCIM works in practice:</a:t>
            </a:r>
          </a:p>
          <a:p>
            <a:pPr algn="just">
              <a:spcAft>
                <a:spcPts val="600"/>
              </a:spcAft>
            </a:pPr>
            <a:r>
              <a:rPr lang="en-US" b="0" i="0" dirty="0">
                <a:solidFill>
                  <a:srgbClr val="161616"/>
                </a:solidFill>
                <a:effectLst/>
                <a:latin typeface="Quattrocento Sans" panose="020B0502050000020003" pitchFamily="34" charset="0"/>
              </a:rPr>
              <a:t>Okta SCIM integration provisions GitHub users automatically</a:t>
            </a:r>
          </a:p>
          <a:p>
            <a:pPr algn="just">
              <a:spcAft>
                <a:spcPts val="600"/>
              </a:spcAft>
            </a:pPr>
            <a:r>
              <a:rPr lang="en-US" b="0" i="0" dirty="0">
                <a:solidFill>
                  <a:srgbClr val="161616"/>
                </a:solidFill>
                <a:effectLst/>
                <a:latin typeface="Quattrocento Sans" panose="020B0502050000020003" pitchFamily="34" charset="0"/>
              </a:rPr>
              <a:t>Bob is added to Okta → GitHub account is provisioned</a:t>
            </a:r>
          </a:p>
          <a:p>
            <a:pPr algn="just">
              <a:spcAft>
                <a:spcPts val="600"/>
              </a:spcAft>
            </a:pPr>
            <a:r>
              <a:rPr lang="en-US" b="0" i="0" dirty="0">
                <a:solidFill>
                  <a:srgbClr val="161616"/>
                </a:solidFill>
                <a:effectLst/>
                <a:latin typeface="Quattrocento Sans" panose="020B0502050000020003" pitchFamily="34" charset="0"/>
              </a:rPr>
              <a:t>Bob changes roles → access and teams update</a:t>
            </a:r>
          </a:p>
          <a:p>
            <a:pPr algn="just">
              <a:spcAft>
                <a:spcPts val="600"/>
              </a:spcAft>
            </a:pPr>
            <a:r>
              <a:rPr lang="en-US" b="0" i="0" dirty="0">
                <a:solidFill>
                  <a:srgbClr val="161616"/>
                </a:solidFill>
                <a:effectLst/>
                <a:latin typeface="Quattrocento Sans" panose="020B0502050000020003" pitchFamily="34" charset="0"/>
              </a:rPr>
              <a:t>Bob leaves → account is deprovisioned</a:t>
            </a:r>
          </a:p>
          <a:p>
            <a:pPr marL="0" indent="0" algn="just">
              <a:spcAft>
                <a:spcPts val="600"/>
              </a:spcAft>
              <a:buNone/>
            </a:pPr>
            <a:r>
              <a:rPr lang="en-US" b="1" i="0" dirty="0">
                <a:solidFill>
                  <a:srgbClr val="161616"/>
                </a:solidFill>
                <a:effectLst/>
                <a:latin typeface="Quattrocento Sans" panose="020B0502050000020003" pitchFamily="34" charset="0"/>
              </a:rPr>
              <a:t>Key Benefit: </a:t>
            </a:r>
            <a:r>
              <a:rPr lang="en-US" b="0" i="0" dirty="0">
                <a:solidFill>
                  <a:srgbClr val="161616"/>
                </a:solidFill>
                <a:effectLst/>
                <a:latin typeface="Quattrocento Sans" panose="020B0502050000020003" pitchFamily="34" charset="0"/>
              </a:rPr>
              <a:t>Full automation for account lifecycle management.</a:t>
            </a:r>
            <a:endParaRPr lang="en-US" sz="1400" b="0" i="0" dirty="0">
              <a:solidFill>
                <a:srgbClr val="161616"/>
              </a:solidFill>
              <a:effectLst/>
              <a:latin typeface="Quattrocento Sans" panose="020B0502050000020003" pitchFamily="34" charset="0"/>
            </a:endParaRPr>
          </a:p>
        </p:txBody>
      </p:sp>
    </p:spTree>
    <p:extLst>
      <p:ext uri="{BB962C8B-B14F-4D97-AF65-F5344CB8AC3E}">
        <p14:creationId xmlns:p14="http://schemas.microsoft.com/office/powerpoint/2010/main" val="288249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24CF1-AD47-7B40-E3BF-12F55656A5FF}"/>
              </a:ext>
            </a:extLst>
          </p:cNvPr>
          <p:cNvSpPr>
            <a:spLocks noGrp="1"/>
          </p:cNvSpPr>
          <p:nvPr>
            <p:ph type="title"/>
          </p:nvPr>
        </p:nvSpPr>
        <p:spPr>
          <a:xfrm>
            <a:off x="588261" y="681010"/>
            <a:ext cx="10306161" cy="311255"/>
          </a:xfrm>
        </p:spPr>
        <p:txBody>
          <a:bodyPr>
            <a:noAutofit/>
          </a:bodyPr>
          <a:lstStyle/>
          <a:p>
            <a:r>
              <a:rPr lang="en-US" sz="2900" dirty="0">
                <a:latin typeface="Quattrocento Sans" panose="020B0502050000020003" pitchFamily="34" charset="0"/>
              </a:rPr>
              <a:t>Team Sync vs. Group SCIM</a:t>
            </a:r>
          </a:p>
        </p:txBody>
      </p:sp>
      <p:graphicFrame>
        <p:nvGraphicFramePr>
          <p:cNvPr id="10" name="Table 9">
            <a:extLst>
              <a:ext uri="{FF2B5EF4-FFF2-40B4-BE49-F238E27FC236}">
                <a16:creationId xmlns:a16="http://schemas.microsoft.com/office/drawing/2014/main" id="{FB95B65C-95EF-CFEB-37FF-6C3950EA7EE8}"/>
              </a:ext>
            </a:extLst>
          </p:cNvPr>
          <p:cNvGraphicFramePr>
            <a:graphicFrameLocks noGrp="1"/>
          </p:cNvGraphicFramePr>
          <p:nvPr>
            <p:extLst>
              <p:ext uri="{D42A27DB-BD31-4B8C-83A1-F6EECF244321}">
                <p14:modId xmlns:p14="http://schemas.microsoft.com/office/powerpoint/2010/main" val="956865358"/>
              </p:ext>
            </p:extLst>
          </p:nvPr>
        </p:nvGraphicFramePr>
        <p:xfrm>
          <a:off x="708980" y="1544065"/>
          <a:ext cx="10774036" cy="2838450"/>
        </p:xfrm>
        <a:graphic>
          <a:graphicData uri="http://schemas.openxmlformats.org/drawingml/2006/table">
            <a:tbl>
              <a:tblPr firstRow="1" bandRow="1">
                <a:tableStyleId>{073A0DAA-6AF3-43AB-8588-CEC1D06C72B9}</a:tableStyleId>
              </a:tblPr>
              <a:tblGrid>
                <a:gridCol w="1965392">
                  <a:extLst>
                    <a:ext uri="{9D8B030D-6E8A-4147-A177-3AD203B41FA5}">
                      <a16:colId xmlns:a16="http://schemas.microsoft.com/office/drawing/2014/main" val="1608846247"/>
                    </a:ext>
                  </a:extLst>
                </a:gridCol>
                <a:gridCol w="4156743">
                  <a:extLst>
                    <a:ext uri="{9D8B030D-6E8A-4147-A177-3AD203B41FA5}">
                      <a16:colId xmlns:a16="http://schemas.microsoft.com/office/drawing/2014/main" val="673293402"/>
                    </a:ext>
                  </a:extLst>
                </a:gridCol>
                <a:gridCol w="4651901">
                  <a:extLst>
                    <a:ext uri="{9D8B030D-6E8A-4147-A177-3AD203B41FA5}">
                      <a16:colId xmlns:a16="http://schemas.microsoft.com/office/drawing/2014/main" val="3526869966"/>
                    </a:ext>
                  </a:extLst>
                </a:gridCol>
              </a:tblGrid>
              <a:tr h="342023">
                <a:tc>
                  <a:txBody>
                    <a:bodyPr/>
                    <a:lstStyle/>
                    <a:p>
                      <a:pPr algn="l"/>
                      <a:r>
                        <a:rPr lang="en-US" sz="2000" dirty="0">
                          <a:solidFill>
                            <a:schemeClr val="tx1"/>
                          </a:solidFill>
                          <a:effectLst/>
                          <a:latin typeface="Quattrocento Sans" panose="020B0502050000020003" pitchFamily="34" charset="0"/>
                        </a:rPr>
                        <a:t>Feature</a:t>
                      </a:r>
                    </a:p>
                  </a:txBody>
                  <a:tcPr marL="95250" marR="95250" marT="47625" marB="47625"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2000" dirty="0">
                          <a:solidFill>
                            <a:schemeClr val="tx1"/>
                          </a:solidFill>
                          <a:effectLst/>
                          <a:latin typeface="Quattrocento Sans" panose="020B0502050000020003" pitchFamily="34" charset="0"/>
                        </a:rPr>
                        <a:t>Team Sync - </a:t>
                      </a:r>
                      <a:r>
                        <a:rPr lang="en-US" sz="1600" b="0" dirty="0">
                          <a:solidFill>
                            <a:schemeClr val="tx1"/>
                          </a:solidFill>
                          <a:effectLst/>
                          <a:latin typeface="Quattrocento Sans" panose="020B0502050000020003" pitchFamily="34" charset="0"/>
                        </a:rPr>
                        <a:t>syncing group membership to GitHub teams</a:t>
                      </a:r>
                      <a:endParaRPr lang="en-US" sz="2000" b="0" dirty="0">
                        <a:solidFill>
                          <a:schemeClr val="tx1"/>
                        </a:solidFill>
                        <a:effectLst/>
                        <a:latin typeface="Quattrocento Sans" panose="020B0502050000020003" pitchFamily="34" charset="0"/>
                      </a:endParaRP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2000" dirty="0">
                          <a:solidFill>
                            <a:schemeClr val="tx1"/>
                          </a:solidFill>
                          <a:effectLst/>
                          <a:latin typeface="Quattrocento Sans" panose="020B0502050000020003" pitchFamily="34" charset="0"/>
                        </a:rPr>
                        <a:t>Group SCIM - </a:t>
                      </a:r>
                      <a:r>
                        <a:rPr lang="en-US" sz="1600" b="0" dirty="0">
                          <a:solidFill>
                            <a:schemeClr val="tx1"/>
                          </a:solidFill>
                          <a:effectLst/>
                          <a:latin typeface="Quattrocento Sans" panose="020B0502050000020003" pitchFamily="34" charset="0"/>
                        </a:rPr>
                        <a:t>full lifecycle management of users and groups</a:t>
                      </a:r>
                      <a:endParaRPr lang="en-US" sz="2000" b="0" dirty="0">
                        <a:solidFill>
                          <a:schemeClr val="tx1"/>
                        </a:solidFill>
                        <a:effectLst/>
                        <a:latin typeface="Quattrocento Sans" panose="020B0502050000020003" pitchFamily="34" charset="0"/>
                      </a:endParaRPr>
                    </a:p>
                  </a:txBody>
                  <a:tcPr marL="95250" marR="95250" marT="47625" marB="476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00431"/>
                  </a:ext>
                </a:extLst>
              </a:tr>
              <a:tr h="285607">
                <a:tc>
                  <a:txBody>
                    <a:bodyPr/>
                    <a:lstStyle/>
                    <a:p>
                      <a:pPr algn="l" fontAlgn="t"/>
                      <a:r>
                        <a:rPr lang="en-US">
                          <a:effectLst/>
                          <a:latin typeface="Quattrocento Sans" panose="020B0502050000020003" pitchFamily="34" charset="0"/>
                        </a:rPr>
                        <a:t>Focus</a:t>
                      </a:r>
                    </a:p>
                  </a:txBody>
                  <a:tcP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600" dirty="0">
                          <a:effectLst/>
                          <a:latin typeface="Quattrocento Sans" panose="020B0502050000020003" pitchFamily="34" charset="0"/>
                        </a:rPr>
                        <a:t>Team-level mapping</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600">
                          <a:effectLst/>
                          <a:latin typeface="Quattrocento Sans" panose="020B0502050000020003" pitchFamily="34" charset="0"/>
                        </a:rPr>
                        <a:t>User and group provisioning</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9863896"/>
                  </a:ext>
                </a:extLst>
              </a:tr>
              <a:tr h="285607">
                <a:tc>
                  <a:txBody>
                    <a:bodyPr/>
                    <a:lstStyle/>
                    <a:p>
                      <a:pPr algn="l" fontAlgn="t"/>
                      <a:r>
                        <a:rPr lang="en-US">
                          <a:effectLst/>
                          <a:latin typeface="Quattrocento Sans" panose="020B0502050000020003" pitchFamily="34" charset="0"/>
                        </a:rPr>
                        <a:t>Setup</a:t>
                      </a:r>
                    </a:p>
                  </a:txBody>
                  <a:tcP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600" dirty="0">
                          <a:effectLst/>
                          <a:latin typeface="Quattrocento Sans" panose="020B0502050000020003" pitchFamily="34" charset="0"/>
                        </a:rPr>
                        <a:t>Manual group-to-team mapping</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600">
                          <a:effectLst/>
                          <a:latin typeface="Quattrocento Sans" panose="020B0502050000020003" pitchFamily="34" charset="0"/>
                        </a:rPr>
                        <a:t>Automated via IdP SCIM config</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9659972"/>
                  </a:ext>
                </a:extLst>
              </a:tr>
              <a:tr h="285607">
                <a:tc>
                  <a:txBody>
                    <a:bodyPr/>
                    <a:lstStyle/>
                    <a:p>
                      <a:pPr algn="l" fontAlgn="t"/>
                      <a:r>
                        <a:rPr lang="en-US">
                          <a:effectLst/>
                          <a:latin typeface="Quattrocento Sans" panose="020B0502050000020003" pitchFamily="34" charset="0"/>
                        </a:rPr>
                        <a:t>Automation Level</a:t>
                      </a:r>
                    </a:p>
                  </a:txBody>
                  <a:tcP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600" dirty="0">
                          <a:effectLst/>
                          <a:latin typeface="Quattrocento Sans" panose="020B0502050000020003" pitchFamily="34" charset="0"/>
                        </a:rPr>
                        <a:t>Syncs group membership only</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600">
                          <a:effectLst/>
                          <a:latin typeface="Quattrocento Sans" panose="020B0502050000020003" pitchFamily="34" charset="0"/>
                        </a:rPr>
                        <a:t>Full lifecycle automation</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23852308"/>
                  </a:ext>
                </a:extLst>
              </a:tr>
              <a:tr h="285607">
                <a:tc>
                  <a:txBody>
                    <a:bodyPr/>
                    <a:lstStyle/>
                    <a:p>
                      <a:pPr algn="l" fontAlgn="t"/>
                      <a:r>
                        <a:rPr lang="en-US">
                          <a:effectLst/>
                          <a:latin typeface="Quattrocento Sans" panose="020B0502050000020003" pitchFamily="34" charset="0"/>
                        </a:rPr>
                        <a:t>Ideal Use Case</a:t>
                      </a:r>
                    </a:p>
                  </a:txBody>
                  <a:tcP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600" dirty="0">
                          <a:effectLst/>
                          <a:latin typeface="Quattrocento Sans" panose="020B0502050000020003" pitchFamily="34" charset="0"/>
                        </a:rPr>
                        <a:t>GitHub Teams management</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600" dirty="0">
                          <a:effectLst/>
                          <a:latin typeface="Quattrocento Sans" panose="020B0502050000020003" pitchFamily="34" charset="0"/>
                        </a:rPr>
                        <a:t>Large orgs with high user turnover</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981045"/>
                  </a:ext>
                </a:extLst>
              </a:tr>
              <a:tr h="285607">
                <a:tc>
                  <a:txBody>
                    <a:bodyPr/>
                    <a:lstStyle/>
                    <a:p>
                      <a:pPr algn="l" fontAlgn="t"/>
                      <a:r>
                        <a:rPr lang="en-US">
                          <a:effectLst/>
                          <a:latin typeface="Quattrocento Sans" panose="020B0502050000020003" pitchFamily="34" charset="0"/>
                        </a:rPr>
                        <a:t>Deprovisioning</a:t>
                      </a:r>
                    </a:p>
                  </a:txBody>
                  <a:tcP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600">
                          <a:effectLst/>
                          <a:latin typeface="Quattrocento Sans" panose="020B0502050000020003" pitchFamily="34" charset="0"/>
                        </a:rPr>
                        <a:t>Manual or IdP-group dependent</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600" dirty="0">
                          <a:effectLst/>
                          <a:latin typeface="Quattrocento Sans" panose="020B0502050000020003" pitchFamily="34" charset="0"/>
                        </a:rPr>
                        <a:t>Fully automated</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52079737"/>
                  </a:ext>
                </a:extLst>
              </a:tr>
              <a:tr h="285607">
                <a:tc>
                  <a:txBody>
                    <a:bodyPr/>
                    <a:lstStyle/>
                    <a:p>
                      <a:pPr algn="l" fontAlgn="t"/>
                      <a:r>
                        <a:rPr lang="en-US">
                          <a:effectLst/>
                          <a:latin typeface="Quattrocento Sans" panose="020B0502050000020003" pitchFamily="34" charset="0"/>
                        </a:rPr>
                        <a:t>Identity Model</a:t>
                      </a:r>
                    </a:p>
                  </a:txBody>
                  <a:tcP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600">
                          <a:effectLst/>
                          <a:latin typeface="Quattrocento Sans" panose="020B0502050000020003" pitchFamily="34" charset="0"/>
                        </a:rPr>
                        <a:t>Classic</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600" dirty="0">
                          <a:effectLst/>
                          <a:latin typeface="Quattrocento Sans" panose="020B0502050000020003" pitchFamily="34" charset="0"/>
                        </a:rPr>
                        <a:t>Managed Users</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11827723"/>
                  </a:ext>
                </a:extLst>
              </a:tr>
            </a:tbl>
          </a:graphicData>
        </a:graphic>
      </p:graphicFrame>
      <p:sp>
        <p:nvSpPr>
          <p:cNvPr id="9" name="Title 1">
            <a:extLst>
              <a:ext uri="{FF2B5EF4-FFF2-40B4-BE49-F238E27FC236}">
                <a16:creationId xmlns:a16="http://schemas.microsoft.com/office/drawing/2014/main" id="{499563C2-DCD0-D728-91D2-83804C65D710}"/>
              </a:ext>
            </a:extLst>
          </p:cNvPr>
          <p:cNvSpPr txBox="1">
            <a:spLocks/>
          </p:cNvSpPr>
          <p:nvPr/>
        </p:nvSpPr>
        <p:spPr>
          <a:xfrm>
            <a:off x="708980" y="4538142"/>
            <a:ext cx="10306161" cy="3112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000" b="0" i="0" kern="1200">
                <a:solidFill>
                  <a:schemeClr val="tx1"/>
                </a:solidFill>
                <a:latin typeface="+mj-lt"/>
                <a:ea typeface="+mj-ea"/>
                <a:cs typeface="Segoe UI Semibold" panose="020B0502040204020203" pitchFamily="34" charset="0"/>
              </a:defRPr>
            </a:lvl1pPr>
          </a:lstStyle>
          <a:p>
            <a:r>
              <a:rPr lang="en-US" sz="2400" dirty="0">
                <a:latin typeface="Quattrocento Sans" panose="020B0502050000020003" pitchFamily="34" charset="0"/>
              </a:rPr>
              <a:t>Choosing the Right Approach</a:t>
            </a:r>
          </a:p>
        </p:txBody>
      </p:sp>
      <p:sp>
        <p:nvSpPr>
          <p:cNvPr id="11" name="Text Placeholder 2">
            <a:extLst>
              <a:ext uri="{FF2B5EF4-FFF2-40B4-BE49-F238E27FC236}">
                <a16:creationId xmlns:a16="http://schemas.microsoft.com/office/drawing/2014/main" id="{FAF98C62-F410-A31C-3A3E-11E7847F8E37}"/>
              </a:ext>
            </a:extLst>
          </p:cNvPr>
          <p:cNvSpPr txBox="1">
            <a:spLocks/>
          </p:cNvSpPr>
          <p:nvPr/>
        </p:nvSpPr>
        <p:spPr>
          <a:xfrm>
            <a:off x="829700" y="5313935"/>
            <a:ext cx="10774035"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spcAft>
                <a:spcPts val="600"/>
              </a:spcAft>
              <a:buNone/>
            </a:pPr>
            <a:r>
              <a:rPr lang="en-US" sz="1800" b="0" i="0" dirty="0">
                <a:effectLst/>
                <a:latin typeface="Quattrocento Sans" panose="020B0502050000020003" pitchFamily="34" charset="0"/>
              </a:rPr>
              <a:t>The choice between Team Sync and Group SCIM depends on your organization’s needs, size, and existing identity management infrastructure:</a:t>
            </a:r>
          </a:p>
          <a:p>
            <a:pPr>
              <a:spcAft>
                <a:spcPts val="600"/>
              </a:spcAft>
            </a:pPr>
            <a:r>
              <a:rPr lang="en-US" b="1" i="0" dirty="0">
                <a:effectLst/>
                <a:latin typeface="Quattrocento Sans" panose="020B0502050000020003" pitchFamily="34" charset="0"/>
              </a:rPr>
              <a:t>Choose Team Sync </a:t>
            </a:r>
            <a:r>
              <a:rPr lang="en-US" b="0" i="0" dirty="0">
                <a:effectLst/>
                <a:latin typeface="Quattrocento Sans" panose="020B0502050000020003" pitchFamily="34" charset="0"/>
              </a:rPr>
              <a:t>if you need to manage repository access by teams or if GitHub Teams is core to your workflow.</a:t>
            </a:r>
          </a:p>
          <a:p>
            <a:pPr>
              <a:spcAft>
                <a:spcPts val="600"/>
              </a:spcAft>
            </a:pPr>
            <a:r>
              <a:rPr lang="en-US" b="1" i="0" dirty="0">
                <a:effectLst/>
                <a:latin typeface="Quattrocento Sans" panose="020B0502050000020003" pitchFamily="34" charset="0"/>
              </a:rPr>
              <a:t>Choose Group SCIM </a:t>
            </a:r>
            <a:r>
              <a:rPr lang="en-US" b="0" i="0" dirty="0">
                <a:effectLst/>
                <a:latin typeface="Quattrocento Sans" panose="020B0502050000020003" pitchFamily="34" charset="0"/>
              </a:rPr>
              <a:t>if you want to automate the full user lifecycle and enforce IdP‑based governance.</a:t>
            </a:r>
          </a:p>
        </p:txBody>
      </p:sp>
      <p:sp>
        <p:nvSpPr>
          <p:cNvPr id="3" name="Footer Placeholder 2">
            <a:extLst>
              <a:ext uri="{FF2B5EF4-FFF2-40B4-BE49-F238E27FC236}">
                <a16:creationId xmlns:a16="http://schemas.microsoft.com/office/drawing/2014/main" id="{1AC01ACC-2F45-885E-BDBB-43693832B002}"/>
              </a:ext>
            </a:extLst>
          </p:cNvPr>
          <p:cNvSpPr>
            <a:spLocks noGrp="1"/>
          </p:cNvSpPr>
          <p:nvPr>
            <p:ph type="ftr" sz="quarter" idx="3"/>
          </p:nvPr>
        </p:nvSpPr>
        <p:spPr>
          <a:xfrm>
            <a:off x="4284112" y="6624839"/>
            <a:ext cx="4151312" cy="197976"/>
          </a:xfrm>
        </p:spPr>
        <p:txBody>
          <a:bodyPr/>
          <a:lstStyle/>
          <a:p>
            <a:pPr defTabSz="914367">
              <a:defRPr/>
            </a:pPr>
            <a:r>
              <a:rPr lang="en-US" dirty="0">
                <a:solidFill>
                  <a:srgbClr val="000000"/>
                </a:solidFill>
                <a:latin typeface="Quattrocento Sans" panose="020B0502050000020003" pitchFamily="34" charset="0"/>
              </a:rPr>
              <a:t>© Copyright Microsoft Corporation. All rights reserved.</a:t>
            </a:r>
          </a:p>
        </p:txBody>
      </p:sp>
      <p:sp>
        <p:nvSpPr>
          <p:cNvPr id="4" name="Title 1">
            <a:extLst>
              <a:ext uri="{FF2B5EF4-FFF2-40B4-BE49-F238E27FC236}">
                <a16:creationId xmlns:a16="http://schemas.microsoft.com/office/drawing/2014/main" id="{CF4BB7ED-52F4-9F21-525D-6E6C50E20F4C}"/>
              </a:ext>
            </a:extLst>
          </p:cNvPr>
          <p:cNvSpPr txBox="1">
            <a:spLocks/>
          </p:cNvSpPr>
          <p:nvPr/>
        </p:nvSpPr>
        <p:spPr>
          <a:xfrm>
            <a:off x="588260" y="1232810"/>
            <a:ext cx="10306161" cy="3112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000" b="0" i="0" kern="1200">
                <a:solidFill>
                  <a:schemeClr val="tx1"/>
                </a:solidFill>
                <a:latin typeface="+mj-lt"/>
                <a:ea typeface="+mj-ea"/>
                <a:cs typeface="Segoe UI Semibold" panose="020B0502040204020203" pitchFamily="34" charset="0"/>
              </a:defRPr>
            </a:lvl1pPr>
          </a:lstStyle>
          <a:p>
            <a:r>
              <a:rPr lang="en-US" dirty="0">
                <a:latin typeface="Quattrocento Sans" panose="020B0502050000020003" pitchFamily="34" charset="0"/>
              </a:rPr>
              <a:t>GitHub supports two primary identity integration approaches:</a:t>
            </a:r>
          </a:p>
          <a:p>
            <a:endParaRPr lang="en-US" dirty="0">
              <a:latin typeface="Quattrocento Sans" panose="020B0502050000020003" pitchFamily="34" charset="0"/>
            </a:endParaRPr>
          </a:p>
        </p:txBody>
      </p:sp>
    </p:spTree>
    <p:extLst>
      <p:ext uri="{BB962C8B-B14F-4D97-AF65-F5344CB8AC3E}">
        <p14:creationId xmlns:p14="http://schemas.microsoft.com/office/powerpoint/2010/main" val="24283156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24CF1-AD47-7B40-E3BF-12F55656A5FF}"/>
              </a:ext>
            </a:extLst>
          </p:cNvPr>
          <p:cNvSpPr>
            <a:spLocks noGrp="1"/>
          </p:cNvSpPr>
          <p:nvPr>
            <p:ph type="title"/>
          </p:nvPr>
        </p:nvSpPr>
        <p:spPr>
          <a:xfrm>
            <a:off x="588261" y="681010"/>
            <a:ext cx="10306161" cy="311255"/>
          </a:xfrm>
        </p:spPr>
        <p:txBody>
          <a:bodyPr>
            <a:noAutofit/>
          </a:bodyPr>
          <a:lstStyle/>
          <a:p>
            <a:r>
              <a:rPr lang="en-US" sz="2900" dirty="0">
                <a:latin typeface="Quattrocento Sans" panose="020B0502050000020003" pitchFamily="34" charset="0"/>
              </a:rPr>
              <a:t>Usage Limits</a:t>
            </a:r>
          </a:p>
        </p:txBody>
      </p:sp>
      <p:sp>
        <p:nvSpPr>
          <p:cNvPr id="11" name="Text Placeholder 2">
            <a:extLst>
              <a:ext uri="{FF2B5EF4-FFF2-40B4-BE49-F238E27FC236}">
                <a16:creationId xmlns:a16="http://schemas.microsoft.com/office/drawing/2014/main" id="{FAF98C62-F410-A31C-3A3E-11E7847F8E37}"/>
              </a:ext>
            </a:extLst>
          </p:cNvPr>
          <p:cNvSpPr txBox="1">
            <a:spLocks/>
          </p:cNvSpPr>
          <p:nvPr/>
        </p:nvSpPr>
        <p:spPr>
          <a:xfrm>
            <a:off x="708982" y="2284985"/>
            <a:ext cx="10774035"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1800" b="0" i="0" dirty="0">
                <a:effectLst/>
                <a:latin typeface="Quattrocento Sans" panose="020B0502050000020003" pitchFamily="34" charset="0"/>
              </a:rPr>
              <a:t>Max members per team: </a:t>
            </a:r>
            <a:r>
              <a:rPr lang="en-US" sz="1800" b="1" i="0" dirty="0">
                <a:effectLst/>
                <a:latin typeface="Quattrocento Sans" panose="020B0502050000020003" pitchFamily="34" charset="0"/>
              </a:rPr>
              <a:t>5,000</a:t>
            </a:r>
          </a:p>
          <a:p>
            <a:pPr>
              <a:spcAft>
                <a:spcPts val="600"/>
              </a:spcAft>
            </a:pPr>
            <a:r>
              <a:rPr lang="en-US" sz="1800" b="0" i="0" dirty="0">
                <a:effectLst/>
                <a:latin typeface="Quattrocento Sans" panose="020B0502050000020003" pitchFamily="34" charset="0"/>
              </a:rPr>
              <a:t>Max members per organization: </a:t>
            </a:r>
            <a:r>
              <a:rPr lang="en-US" sz="1800" b="1" i="0" dirty="0">
                <a:effectLst/>
                <a:latin typeface="Quattrocento Sans" panose="020B0502050000020003" pitchFamily="34" charset="0"/>
              </a:rPr>
              <a:t>10,000</a:t>
            </a:r>
          </a:p>
          <a:p>
            <a:pPr>
              <a:spcAft>
                <a:spcPts val="1200"/>
              </a:spcAft>
            </a:pPr>
            <a:r>
              <a:rPr lang="en-US" sz="1800" b="0" i="0" dirty="0">
                <a:effectLst/>
                <a:latin typeface="Quattrocento Sans" panose="020B0502050000020003" pitchFamily="34" charset="0"/>
              </a:rPr>
              <a:t>Max teams per organization: </a:t>
            </a:r>
            <a:r>
              <a:rPr lang="en-US" sz="1800" b="1" i="0" dirty="0">
                <a:effectLst/>
                <a:latin typeface="Quattrocento Sans" panose="020B0502050000020003" pitchFamily="34" charset="0"/>
              </a:rPr>
              <a:t>1,500</a:t>
            </a:r>
          </a:p>
          <a:p>
            <a:pPr marL="0" indent="0" algn="l">
              <a:spcAft>
                <a:spcPts val="600"/>
              </a:spcAft>
              <a:buNone/>
            </a:pPr>
            <a:r>
              <a:rPr lang="en-US" sz="1800" b="0" i="0" dirty="0">
                <a:effectLst/>
                <a:latin typeface="Quattrocento Sans" panose="020B0502050000020003" pitchFamily="34" charset="0"/>
              </a:rPr>
              <a:t>Exceeding these may result in performance issues or sync failures.</a:t>
            </a:r>
            <a:endParaRPr lang="en-US" b="0" i="0" dirty="0">
              <a:effectLst/>
              <a:latin typeface="Quattrocento Sans" panose="020B0502050000020003" pitchFamily="34" charset="0"/>
            </a:endParaRPr>
          </a:p>
        </p:txBody>
      </p:sp>
      <p:sp>
        <p:nvSpPr>
          <p:cNvPr id="3" name="Footer Placeholder 2">
            <a:extLst>
              <a:ext uri="{FF2B5EF4-FFF2-40B4-BE49-F238E27FC236}">
                <a16:creationId xmlns:a16="http://schemas.microsoft.com/office/drawing/2014/main" id="{1AC01ACC-2F45-885E-BDBB-43693832B002}"/>
              </a:ext>
            </a:extLst>
          </p:cNvPr>
          <p:cNvSpPr>
            <a:spLocks noGrp="1"/>
          </p:cNvSpPr>
          <p:nvPr>
            <p:ph type="ftr" sz="quarter" idx="3"/>
          </p:nvPr>
        </p:nvSpPr>
        <p:spPr>
          <a:xfrm>
            <a:off x="4284112" y="6624839"/>
            <a:ext cx="4151312" cy="197976"/>
          </a:xfrm>
        </p:spPr>
        <p:txBody>
          <a:bodyPr/>
          <a:lstStyle/>
          <a:p>
            <a:pPr defTabSz="914367">
              <a:defRPr/>
            </a:pPr>
            <a:r>
              <a:rPr lang="en-US" dirty="0">
                <a:solidFill>
                  <a:srgbClr val="000000"/>
                </a:solidFill>
                <a:latin typeface="Quattrocento Sans" panose="020B0502050000020003" pitchFamily="34" charset="0"/>
              </a:rPr>
              <a:t>© Copyright Microsoft Corporation. All rights reserved.</a:t>
            </a:r>
          </a:p>
        </p:txBody>
      </p:sp>
      <p:sp>
        <p:nvSpPr>
          <p:cNvPr id="4" name="Title 1">
            <a:extLst>
              <a:ext uri="{FF2B5EF4-FFF2-40B4-BE49-F238E27FC236}">
                <a16:creationId xmlns:a16="http://schemas.microsoft.com/office/drawing/2014/main" id="{CF4BB7ED-52F4-9F21-525D-6E6C50E20F4C}"/>
              </a:ext>
            </a:extLst>
          </p:cNvPr>
          <p:cNvSpPr txBox="1">
            <a:spLocks/>
          </p:cNvSpPr>
          <p:nvPr/>
        </p:nvSpPr>
        <p:spPr>
          <a:xfrm>
            <a:off x="588260" y="1431562"/>
            <a:ext cx="10306161" cy="3112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000" b="0" i="0" kern="1200">
                <a:solidFill>
                  <a:schemeClr val="tx1"/>
                </a:solidFill>
                <a:latin typeface="+mj-lt"/>
                <a:ea typeface="+mj-ea"/>
                <a:cs typeface="Segoe UI Semibold" panose="020B0502040204020203" pitchFamily="34" charset="0"/>
              </a:defRPr>
            </a:lvl1pPr>
          </a:lstStyle>
          <a:p>
            <a:r>
              <a:rPr lang="en-US" dirty="0">
                <a:latin typeface="Quattrocento Sans" panose="020B0502050000020003" pitchFamily="34" charset="0"/>
              </a:rPr>
              <a:t>When using team synchronization, observe these limits:</a:t>
            </a:r>
          </a:p>
          <a:p>
            <a:endParaRPr lang="en-US" dirty="0">
              <a:latin typeface="Quattrocento Sans" panose="020B0502050000020003" pitchFamily="34" charset="0"/>
            </a:endParaRPr>
          </a:p>
        </p:txBody>
      </p:sp>
    </p:spTree>
    <p:extLst>
      <p:ext uri="{BB962C8B-B14F-4D97-AF65-F5344CB8AC3E}">
        <p14:creationId xmlns:p14="http://schemas.microsoft.com/office/powerpoint/2010/main" val="213363239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3442638"/>
            <a:ext cx="6345239" cy="557525"/>
          </a:xfrm>
        </p:spPr>
        <p:txBody>
          <a:bodyPr/>
          <a:lstStyle/>
          <a:p>
            <a:r>
              <a:rPr lang="en-US" dirty="0">
                <a:latin typeface="Quattrocento Sans" panose="020B0502050000020003" pitchFamily="34" charset="0"/>
              </a:rPr>
              <a:t>Knowledge Checks</a:t>
            </a:r>
          </a:p>
        </p:txBody>
      </p:sp>
      <p:sp>
        <p:nvSpPr>
          <p:cNvPr id="2" name="Rectangle 1">
            <a:extLst>
              <a:ext uri="{FF2B5EF4-FFF2-40B4-BE49-F238E27FC236}">
                <a16:creationId xmlns:a16="http://schemas.microsoft.com/office/drawing/2014/main" id="{AAB7FFCE-6487-F91B-58CE-9BC1E7AA76E9}"/>
              </a:ext>
            </a:extLst>
          </p:cNvPr>
          <p:cNvSpPr/>
          <p:nvPr/>
        </p:nvSpPr>
        <p:spPr bwMode="auto">
          <a:xfrm>
            <a:off x="2888243" y="1229710"/>
            <a:ext cx="914400" cy="914400"/>
          </a:xfrm>
          <a:prstGeom prst="rect">
            <a:avLst/>
          </a:prstGeom>
          <a:solidFill>
            <a:srgbClr val="E8E6D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FDE19BD8-5DF4-2A24-A996-17C69F1C4249}"/>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264091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Check: Authenticate and authorize user identities on GitHub</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1" y="1871452"/>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What type of user authentication is used to verify a user identity against a known identity provider?</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1" y="2597805"/>
            <a:ext cx="8943975" cy="2031325"/>
          </a:xfrm>
          <a:prstGeom prst="rect">
            <a:avLst/>
          </a:prstGeom>
          <a:noFill/>
        </p:spPr>
        <p:txBody>
          <a:bodyPr wrap="square" rtlCol="0">
            <a:spAutoFit/>
          </a:bodyPr>
          <a:lstStyle/>
          <a:p>
            <a:pPr marL="342900" indent="-342900">
              <a:buFont typeface="+mj-lt"/>
              <a:buAutoNum type="alphaLcParenR"/>
            </a:pPr>
            <a:r>
              <a:rPr lang="en-US" b="0" i="0" dirty="0">
                <a:effectLst/>
                <a:latin typeface="Quattrocento Sans" panose="020B0502050000020003" pitchFamily="34" charset="0"/>
              </a:rPr>
              <a:t>Two-factor authentication (2FA)</a:t>
            </a:r>
          </a:p>
          <a:p>
            <a:pPr marL="342900" indent="-342900">
              <a:buFont typeface="+mj-lt"/>
              <a:buAutoNum type="alphaLcParenR"/>
            </a:pPr>
            <a:endParaRPr lang="en-US" b="0" i="0" dirty="0">
              <a:effectLst/>
              <a:latin typeface="Quattrocento Sans" panose="020B0502050000020003" pitchFamily="34" charset="0"/>
            </a:endParaRPr>
          </a:p>
          <a:p>
            <a:pPr marL="342900" indent="-342900">
              <a:buFont typeface="+mj-lt"/>
              <a:buAutoNum type="alphaLcParenR"/>
            </a:pPr>
            <a:r>
              <a:rPr lang="en-US" b="0" i="0" dirty="0">
                <a:effectLst/>
                <a:latin typeface="Quattrocento Sans" panose="020B0502050000020003" pitchFamily="34" charset="0"/>
              </a:rPr>
              <a:t>Time-based One-time Password (TOTP)</a:t>
            </a:r>
          </a:p>
          <a:p>
            <a:pPr marL="342900" indent="-342900">
              <a:buFont typeface="+mj-lt"/>
              <a:buAutoNum type="alphaLcParenR"/>
            </a:pPr>
            <a:endParaRPr lang="en-US" b="0" i="0" dirty="0">
              <a:effectLst/>
              <a:latin typeface="Quattrocento Sans" panose="020B0502050000020003" pitchFamily="34" charset="0"/>
            </a:endParaRPr>
          </a:p>
          <a:p>
            <a:pPr marL="342900" indent="-342900">
              <a:buFont typeface="+mj-lt"/>
              <a:buAutoNum type="alphaLcParenR"/>
            </a:pPr>
            <a:r>
              <a:rPr lang="en-US" b="0" i="0" dirty="0">
                <a:effectLst/>
                <a:latin typeface="Quattrocento Sans" panose="020B0502050000020003" pitchFamily="34" charset="0"/>
              </a:rPr>
              <a:t>SAML Single Sign-on (SAML SSO)</a:t>
            </a:r>
          </a:p>
          <a:p>
            <a:pPr marL="342900" indent="-342900">
              <a:buFont typeface="+mj-lt"/>
              <a:buAutoNum type="alphaLcParenR"/>
            </a:pPr>
            <a:endParaRPr lang="en-US" b="0" i="0" dirty="0">
              <a:effectLst/>
              <a:latin typeface="Quattrocento Sans" panose="020B0502050000020003" pitchFamily="34" charset="0"/>
            </a:endParaRPr>
          </a:p>
          <a:p>
            <a:pPr marL="342900" indent="-342900">
              <a:buFont typeface="+mj-lt"/>
              <a:buAutoNum type="alphaLcParenR"/>
            </a:pPr>
            <a:r>
              <a:rPr lang="en-US" b="0" i="0" dirty="0">
                <a:effectLst/>
                <a:latin typeface="Quattrocento Sans" panose="020B0502050000020003" pitchFamily="34" charset="0"/>
              </a:rPr>
              <a:t>Short Message Service (SMS)</a:t>
            </a:r>
            <a:endParaRPr lang="en-US" sz="1400" dirty="0">
              <a:latin typeface="Quattrocento Sans" panose="020B0502050000020003" pitchFamily="34" charset="0"/>
            </a:endParaRPr>
          </a:p>
        </p:txBody>
      </p:sp>
      <p:sp>
        <p:nvSpPr>
          <p:cNvPr id="2" name="Footer Placeholder 10">
            <a:extLst>
              <a:ext uri="{FF2B5EF4-FFF2-40B4-BE49-F238E27FC236}">
                <a16:creationId xmlns:a16="http://schemas.microsoft.com/office/drawing/2014/main" id="{F6726778-A577-BCD3-5929-2CC1FC4F26A4}"/>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5" name="TextBox 4">
            <a:extLst>
              <a:ext uri="{FF2B5EF4-FFF2-40B4-BE49-F238E27FC236}">
                <a16:creationId xmlns:a16="http://schemas.microsoft.com/office/drawing/2014/main" id="{BE35A6F5-0171-3A9E-E24C-95516AADFB00}"/>
              </a:ext>
            </a:extLst>
          </p:cNvPr>
          <p:cNvSpPr txBox="1"/>
          <p:nvPr/>
        </p:nvSpPr>
        <p:spPr>
          <a:xfrm>
            <a:off x="10938072" y="447532"/>
            <a:ext cx="872836" cy="369332"/>
          </a:xfrm>
          <a:prstGeom prst="rect">
            <a:avLst/>
          </a:prstGeom>
          <a:noFill/>
        </p:spPr>
        <p:txBody>
          <a:bodyPr wrap="square" rtlCol="0">
            <a:spAutoFit/>
          </a:bodyPr>
          <a:lstStyle/>
          <a:p>
            <a:r>
              <a:rPr lang="en-US" dirty="0">
                <a:latin typeface="Quattrocento Sans" panose="020B0502050000020003" pitchFamily="34" charset="0"/>
              </a:rPr>
              <a:t>1 of 4</a:t>
            </a:r>
          </a:p>
        </p:txBody>
      </p:sp>
    </p:spTree>
    <p:extLst>
      <p:ext uri="{BB962C8B-B14F-4D97-AF65-F5344CB8AC3E}">
        <p14:creationId xmlns:p14="http://schemas.microsoft.com/office/powerpoint/2010/main" val="163576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Check: Authenticate and authorize user identities on GitHub</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1" y="1871452"/>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You're an admin and want to enable team synchronization for your organization. What installation permissions do you need to configure team synchronization for Microsoft </a:t>
            </a:r>
            <a:r>
              <a:rPr lang="en-US" sz="2000" dirty="0" err="1">
                <a:latin typeface="Quattrocento Sans" panose="020B0502050000020003" pitchFamily="34" charset="0"/>
              </a:rPr>
              <a:t>Entra</a:t>
            </a:r>
            <a:r>
              <a:rPr lang="en-US" sz="2000" dirty="0">
                <a:latin typeface="Quattrocento Sans" panose="020B0502050000020003" pitchFamily="34" charset="0"/>
              </a:rPr>
              <a:t> ID?</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1" y="2894985"/>
            <a:ext cx="8943975" cy="2031325"/>
          </a:xfrm>
          <a:prstGeom prst="rect">
            <a:avLst/>
          </a:prstGeom>
          <a:noFill/>
        </p:spPr>
        <p:txBody>
          <a:bodyPr wrap="square" rtlCol="0">
            <a:spAutoFit/>
          </a:bodyPr>
          <a:lstStyle/>
          <a:p>
            <a:pPr marL="342900" indent="-342900">
              <a:buFont typeface="+mj-lt"/>
              <a:buAutoNum type="alphaLcParenR"/>
            </a:pPr>
            <a:r>
              <a:rPr lang="en-US" b="0" i="0" dirty="0">
                <a:effectLst/>
                <a:latin typeface="Quattrocento Sans" panose="020B0502050000020003" pitchFamily="34" charset="0"/>
              </a:rPr>
              <a:t>Provide the tenant URL</a:t>
            </a:r>
          </a:p>
          <a:p>
            <a:pPr marL="342900" indent="-342900">
              <a:buFont typeface="+mj-lt"/>
              <a:buAutoNum type="alphaLcParenR"/>
            </a:pPr>
            <a:endParaRPr lang="en-US" b="0" i="0" dirty="0">
              <a:effectLst/>
              <a:latin typeface="Quattrocento Sans" panose="020B0502050000020003" pitchFamily="34" charset="0"/>
            </a:endParaRPr>
          </a:p>
          <a:p>
            <a:pPr marL="342900" indent="-342900">
              <a:buFont typeface="+mj-lt"/>
              <a:buAutoNum type="alphaLcParenR"/>
            </a:pPr>
            <a:r>
              <a:rPr lang="en-US" b="0" i="0" dirty="0">
                <a:effectLst/>
                <a:latin typeface="Quattrocento Sans" panose="020B0502050000020003" pitchFamily="34" charset="0"/>
              </a:rPr>
              <a:t>Read all users' full profiles</a:t>
            </a:r>
          </a:p>
          <a:p>
            <a:pPr marL="342900" indent="-342900">
              <a:buFont typeface="+mj-lt"/>
              <a:buAutoNum type="alphaLcParenR"/>
            </a:pPr>
            <a:endParaRPr lang="en-US" b="0" i="0" dirty="0">
              <a:effectLst/>
              <a:latin typeface="Quattrocento Sans" panose="020B0502050000020003" pitchFamily="34" charset="0"/>
            </a:endParaRPr>
          </a:p>
          <a:p>
            <a:pPr marL="342900" indent="-342900">
              <a:buFont typeface="+mj-lt"/>
              <a:buAutoNum type="alphaLcParenR"/>
            </a:pPr>
            <a:r>
              <a:rPr lang="en-US" b="0" i="0" dirty="0">
                <a:effectLst/>
                <a:latin typeface="Quattrocento Sans" panose="020B0502050000020003" pitchFamily="34" charset="0"/>
              </a:rPr>
              <a:t>Generate a valid Single Sign-on for Web Systems (SSWS) token</a:t>
            </a:r>
          </a:p>
          <a:p>
            <a:pPr marL="342900" indent="-342900">
              <a:buFont typeface="+mj-lt"/>
              <a:buAutoNum type="alphaLcParenR"/>
            </a:pPr>
            <a:endParaRPr lang="en-US" b="0" i="0" dirty="0">
              <a:effectLst/>
              <a:latin typeface="Quattrocento Sans" panose="020B0502050000020003" pitchFamily="34" charset="0"/>
            </a:endParaRPr>
          </a:p>
          <a:p>
            <a:pPr marL="342900" indent="-342900">
              <a:buFont typeface="+mj-lt"/>
              <a:buAutoNum type="alphaLcParenR"/>
            </a:pPr>
            <a:r>
              <a:rPr lang="en-US" b="0" i="0" dirty="0">
                <a:effectLst/>
                <a:latin typeface="Quattrocento Sans" panose="020B0502050000020003" pitchFamily="34" charset="0"/>
              </a:rPr>
              <a:t>Enable SAML Single Sign-on (SSO)</a:t>
            </a:r>
            <a:endParaRPr lang="en-US" sz="1400" dirty="0">
              <a:latin typeface="Quattrocento Sans" panose="020B0502050000020003" pitchFamily="34" charset="0"/>
            </a:endParaRPr>
          </a:p>
        </p:txBody>
      </p:sp>
      <p:sp>
        <p:nvSpPr>
          <p:cNvPr id="2" name="Footer Placeholder 10">
            <a:extLst>
              <a:ext uri="{FF2B5EF4-FFF2-40B4-BE49-F238E27FC236}">
                <a16:creationId xmlns:a16="http://schemas.microsoft.com/office/drawing/2014/main" id="{F6726778-A577-BCD3-5929-2CC1FC4F26A4}"/>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5" name="TextBox 4">
            <a:extLst>
              <a:ext uri="{FF2B5EF4-FFF2-40B4-BE49-F238E27FC236}">
                <a16:creationId xmlns:a16="http://schemas.microsoft.com/office/drawing/2014/main" id="{BE35A6F5-0171-3A9E-E24C-95516AADFB00}"/>
              </a:ext>
            </a:extLst>
          </p:cNvPr>
          <p:cNvSpPr txBox="1"/>
          <p:nvPr/>
        </p:nvSpPr>
        <p:spPr>
          <a:xfrm>
            <a:off x="10938072" y="447532"/>
            <a:ext cx="872836" cy="369332"/>
          </a:xfrm>
          <a:prstGeom prst="rect">
            <a:avLst/>
          </a:prstGeom>
          <a:noFill/>
        </p:spPr>
        <p:txBody>
          <a:bodyPr wrap="square" rtlCol="0">
            <a:spAutoFit/>
          </a:bodyPr>
          <a:lstStyle/>
          <a:p>
            <a:r>
              <a:rPr lang="en-US" dirty="0">
                <a:latin typeface="Quattrocento Sans" panose="020B0502050000020003" pitchFamily="34" charset="0"/>
              </a:rPr>
              <a:t>2 of 4</a:t>
            </a:r>
          </a:p>
        </p:txBody>
      </p:sp>
    </p:spTree>
    <p:extLst>
      <p:ext uri="{BB962C8B-B14F-4D97-AF65-F5344CB8AC3E}">
        <p14:creationId xmlns:p14="http://schemas.microsoft.com/office/powerpoint/2010/main" val="297724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Check: Authenticate and authorize user identities on GitHub</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1" y="1871452"/>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Where does a user authenticate after enabling SAML Single sign-on?</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1" y="2472075"/>
            <a:ext cx="8943975" cy="1477328"/>
          </a:xfrm>
          <a:prstGeom prst="rect">
            <a:avLst/>
          </a:prstGeom>
          <a:noFill/>
        </p:spPr>
        <p:txBody>
          <a:bodyPr wrap="square" rtlCol="0">
            <a:spAutoFit/>
          </a:bodyPr>
          <a:lstStyle/>
          <a:p>
            <a:pPr marL="342900" indent="-342900">
              <a:buFont typeface="+mj-lt"/>
              <a:buAutoNum type="alphaLcParenR"/>
            </a:pPr>
            <a:r>
              <a:rPr lang="en-US" b="0" i="0" dirty="0">
                <a:effectLst/>
                <a:latin typeface="Quattrocento Sans" panose="020B0502050000020003" pitchFamily="34" charset="0"/>
              </a:rPr>
              <a:t>With a GitHub login</a:t>
            </a:r>
          </a:p>
          <a:p>
            <a:pPr marL="342900" indent="-342900">
              <a:buFont typeface="+mj-lt"/>
              <a:buAutoNum type="alphaLcParenR"/>
            </a:pPr>
            <a:endParaRPr lang="en-US" b="0" i="0" dirty="0">
              <a:effectLst/>
              <a:latin typeface="Quattrocento Sans" panose="020B0502050000020003" pitchFamily="34" charset="0"/>
            </a:endParaRPr>
          </a:p>
          <a:p>
            <a:pPr marL="342900" indent="-342900">
              <a:buFont typeface="+mj-lt"/>
              <a:buAutoNum type="alphaLcParenR"/>
            </a:pPr>
            <a:r>
              <a:rPr lang="en-US" b="0" i="0" dirty="0">
                <a:effectLst/>
                <a:latin typeface="Quattrocento Sans" panose="020B0502050000020003" pitchFamily="34" charset="0"/>
              </a:rPr>
              <a:t>With the organization credentials</a:t>
            </a:r>
          </a:p>
          <a:p>
            <a:pPr marL="342900" indent="-342900">
              <a:buFont typeface="+mj-lt"/>
              <a:buAutoNum type="alphaLcParenR"/>
            </a:pPr>
            <a:endParaRPr lang="en-US" b="0" i="0" dirty="0">
              <a:effectLst/>
              <a:latin typeface="Quattrocento Sans" panose="020B0502050000020003" pitchFamily="34" charset="0"/>
            </a:endParaRPr>
          </a:p>
          <a:p>
            <a:pPr marL="342900" indent="-342900">
              <a:buFont typeface="+mj-lt"/>
              <a:buAutoNum type="alphaLcParenR"/>
            </a:pPr>
            <a:r>
              <a:rPr lang="en-US" b="0" i="0" dirty="0">
                <a:effectLst/>
                <a:latin typeface="Quattrocento Sans" panose="020B0502050000020003" pitchFamily="34" charset="0"/>
              </a:rPr>
              <a:t>With the Identity Provider (IdP)</a:t>
            </a:r>
            <a:endParaRPr lang="en-US" sz="1400" dirty="0">
              <a:latin typeface="Quattrocento Sans" panose="020B0502050000020003" pitchFamily="34" charset="0"/>
            </a:endParaRPr>
          </a:p>
        </p:txBody>
      </p:sp>
      <p:sp>
        <p:nvSpPr>
          <p:cNvPr id="2" name="Footer Placeholder 10">
            <a:extLst>
              <a:ext uri="{FF2B5EF4-FFF2-40B4-BE49-F238E27FC236}">
                <a16:creationId xmlns:a16="http://schemas.microsoft.com/office/drawing/2014/main" id="{F6726778-A577-BCD3-5929-2CC1FC4F26A4}"/>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5" name="TextBox 4">
            <a:extLst>
              <a:ext uri="{FF2B5EF4-FFF2-40B4-BE49-F238E27FC236}">
                <a16:creationId xmlns:a16="http://schemas.microsoft.com/office/drawing/2014/main" id="{BE35A6F5-0171-3A9E-E24C-95516AADFB00}"/>
              </a:ext>
            </a:extLst>
          </p:cNvPr>
          <p:cNvSpPr txBox="1"/>
          <p:nvPr/>
        </p:nvSpPr>
        <p:spPr>
          <a:xfrm>
            <a:off x="10938072" y="447532"/>
            <a:ext cx="872836" cy="369332"/>
          </a:xfrm>
          <a:prstGeom prst="rect">
            <a:avLst/>
          </a:prstGeom>
          <a:noFill/>
        </p:spPr>
        <p:txBody>
          <a:bodyPr wrap="square" rtlCol="0">
            <a:spAutoFit/>
          </a:bodyPr>
          <a:lstStyle/>
          <a:p>
            <a:r>
              <a:rPr lang="en-US" dirty="0">
                <a:latin typeface="Quattrocento Sans" panose="020B0502050000020003" pitchFamily="34" charset="0"/>
              </a:rPr>
              <a:t>3 of 4</a:t>
            </a:r>
          </a:p>
        </p:txBody>
      </p:sp>
    </p:spTree>
    <p:extLst>
      <p:ext uri="{BB962C8B-B14F-4D97-AF65-F5344CB8AC3E}">
        <p14:creationId xmlns:p14="http://schemas.microsoft.com/office/powerpoint/2010/main" val="152186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Check: Authenticate and authorize user identities on GitHub</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1" y="1871452"/>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What two-factor authentication method supports the secure backup of your authentication codes in the cloud?</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1" y="2690336"/>
            <a:ext cx="8943975" cy="1477328"/>
          </a:xfrm>
          <a:prstGeom prst="rect">
            <a:avLst/>
          </a:prstGeom>
          <a:noFill/>
        </p:spPr>
        <p:txBody>
          <a:bodyPr wrap="square" rtlCol="0">
            <a:spAutoFit/>
          </a:bodyPr>
          <a:lstStyle/>
          <a:p>
            <a:pPr marL="342900" indent="-342900">
              <a:buFont typeface="+mj-lt"/>
              <a:buAutoNum type="alphaLcParenR"/>
            </a:pPr>
            <a:r>
              <a:rPr lang="en-US" b="0" i="0" dirty="0">
                <a:effectLst/>
                <a:latin typeface="Quattrocento Sans" panose="020B0502050000020003" pitchFamily="34" charset="0"/>
              </a:rPr>
              <a:t>Time-based One-time Password (TOTP)</a:t>
            </a:r>
          </a:p>
          <a:p>
            <a:pPr marL="342900" indent="-342900">
              <a:buFont typeface="+mj-lt"/>
              <a:buAutoNum type="alphaLcParenR"/>
            </a:pPr>
            <a:endParaRPr lang="en-US" b="0" i="0" dirty="0">
              <a:effectLst/>
              <a:latin typeface="Quattrocento Sans" panose="020B0502050000020003" pitchFamily="34" charset="0"/>
            </a:endParaRPr>
          </a:p>
          <a:p>
            <a:pPr marL="342900" indent="-342900">
              <a:buFont typeface="+mj-lt"/>
              <a:buAutoNum type="alphaLcParenR"/>
            </a:pPr>
            <a:r>
              <a:rPr lang="en-US" b="0" i="0" dirty="0">
                <a:effectLst/>
                <a:latin typeface="Quattrocento Sans" panose="020B0502050000020003" pitchFamily="34" charset="0"/>
              </a:rPr>
              <a:t>Short Message Service (SMS)</a:t>
            </a:r>
          </a:p>
          <a:p>
            <a:pPr marL="342900" indent="-342900">
              <a:buFont typeface="+mj-lt"/>
              <a:buAutoNum type="alphaLcParenR"/>
            </a:pPr>
            <a:endParaRPr lang="en-US" b="0" i="0" dirty="0">
              <a:effectLst/>
              <a:latin typeface="Quattrocento Sans" panose="020B0502050000020003" pitchFamily="34" charset="0"/>
            </a:endParaRPr>
          </a:p>
          <a:p>
            <a:pPr marL="342900" indent="-342900">
              <a:buFont typeface="+mj-lt"/>
              <a:buAutoNum type="alphaLcParenR"/>
            </a:pPr>
            <a:r>
              <a:rPr lang="en-US" b="0" i="0" dirty="0">
                <a:effectLst/>
                <a:latin typeface="Quattrocento Sans" panose="020B0502050000020003" pitchFamily="34" charset="0"/>
              </a:rPr>
              <a:t>Security Key</a:t>
            </a:r>
            <a:endParaRPr lang="en-US" sz="1400" dirty="0">
              <a:latin typeface="Quattrocento Sans" panose="020B0502050000020003" pitchFamily="34" charset="0"/>
            </a:endParaRPr>
          </a:p>
        </p:txBody>
      </p:sp>
      <p:sp>
        <p:nvSpPr>
          <p:cNvPr id="2" name="Footer Placeholder 10">
            <a:extLst>
              <a:ext uri="{FF2B5EF4-FFF2-40B4-BE49-F238E27FC236}">
                <a16:creationId xmlns:a16="http://schemas.microsoft.com/office/drawing/2014/main" id="{F6726778-A577-BCD3-5929-2CC1FC4F26A4}"/>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5" name="TextBox 4">
            <a:extLst>
              <a:ext uri="{FF2B5EF4-FFF2-40B4-BE49-F238E27FC236}">
                <a16:creationId xmlns:a16="http://schemas.microsoft.com/office/drawing/2014/main" id="{BE35A6F5-0171-3A9E-E24C-95516AADFB00}"/>
              </a:ext>
            </a:extLst>
          </p:cNvPr>
          <p:cNvSpPr txBox="1"/>
          <p:nvPr/>
        </p:nvSpPr>
        <p:spPr>
          <a:xfrm>
            <a:off x="10938072" y="447532"/>
            <a:ext cx="872836" cy="369332"/>
          </a:xfrm>
          <a:prstGeom prst="rect">
            <a:avLst/>
          </a:prstGeom>
          <a:noFill/>
        </p:spPr>
        <p:txBody>
          <a:bodyPr wrap="square" rtlCol="0">
            <a:spAutoFit/>
          </a:bodyPr>
          <a:lstStyle/>
          <a:p>
            <a:r>
              <a:rPr lang="en-US" dirty="0">
                <a:latin typeface="Quattrocento Sans" panose="020B0502050000020003" pitchFamily="34" charset="0"/>
              </a:rPr>
              <a:t>4 of 4</a:t>
            </a:r>
          </a:p>
        </p:txBody>
      </p:sp>
    </p:spTree>
    <p:extLst>
      <p:ext uri="{BB962C8B-B14F-4D97-AF65-F5344CB8AC3E}">
        <p14:creationId xmlns:p14="http://schemas.microsoft.com/office/powerpoint/2010/main" val="34352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Summary</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52657" y="1716424"/>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Quattrocento Sans" panose="020B0502050000020003" pitchFamily="34" charset="0"/>
              </a:rPr>
              <a:t>In this module, you learned about allowing access to your users, and how the authentication systems available for your GitHub organization help keep your sensitive data secure. You also learned about auditing which users and teams have access to the repositories in your organization. Securing who has access to your organization ensures that only the users who legitimately need access to your organization's data have it.</a:t>
            </a:r>
          </a:p>
        </p:txBody>
      </p:sp>
      <p:sp>
        <p:nvSpPr>
          <p:cNvPr id="9" name="TextBox 8">
            <a:extLst>
              <a:ext uri="{FF2B5EF4-FFF2-40B4-BE49-F238E27FC236}">
                <a16:creationId xmlns:a16="http://schemas.microsoft.com/office/drawing/2014/main" id="{9BE325B2-D04E-CD42-D966-4B58FFB3A17E}"/>
              </a:ext>
            </a:extLst>
          </p:cNvPr>
          <p:cNvSpPr txBox="1"/>
          <p:nvPr/>
        </p:nvSpPr>
        <p:spPr>
          <a:xfrm>
            <a:off x="652657" y="3291840"/>
            <a:ext cx="10494314" cy="2723823"/>
          </a:xfrm>
          <a:prstGeom prst="rect">
            <a:avLst/>
          </a:prstGeom>
          <a:noFill/>
        </p:spPr>
        <p:txBody>
          <a:bodyPr wrap="square">
            <a:spAutoFit/>
          </a:bodyPr>
          <a:lstStyle/>
          <a:p>
            <a:pPr algn="l"/>
            <a:r>
              <a:rPr lang="en-US" sz="2000" b="1" dirty="0">
                <a:latin typeface="Quattrocento Sans" panose="020B0502050000020003" pitchFamily="34" charset="0"/>
                <a:cs typeface="Segoe UI" panose="020B0502040204020203" pitchFamily="34" charset="0"/>
              </a:rPr>
              <a:t>Learn more</a:t>
            </a:r>
          </a:p>
          <a:p>
            <a:pPr algn="l">
              <a:spcAft>
                <a:spcPts val="1200"/>
              </a:spcAft>
            </a:pPr>
            <a:r>
              <a:rPr lang="en-US" sz="2000" b="0" i="0" dirty="0">
                <a:effectLst/>
                <a:latin typeface="Quattrocento Sans" panose="020B0502050000020003" pitchFamily="34" charset="0"/>
              </a:rPr>
              <a:t>Here are some links to more detailed information on the topics we discussed in this module:</a:t>
            </a:r>
          </a:p>
          <a:p>
            <a:pPr marL="285750" indent="-285750" algn="l">
              <a:spcAft>
                <a:spcPts val="600"/>
              </a:spcAft>
              <a:buFont typeface="Arial" panose="020B0604020202020204" pitchFamily="34" charset="0"/>
              <a:buChar char="•"/>
            </a:pPr>
            <a:r>
              <a:rPr lang="en-US" sz="1600" b="0" i="0" u="none" strike="noStrike" dirty="0">
                <a:solidFill>
                  <a:srgbClr val="00B0F0"/>
                </a:solidFill>
                <a:effectLst/>
                <a:latin typeface="Quattrocento Sans" panose="020B0502050000020003" pitchFamily="34" charset="0"/>
                <a:hlinkClick r:id="rId3">
                  <a:extLst>
                    <a:ext uri="{A12FA001-AC4F-418D-AE19-62706E023703}">
                      <ahyp:hlinkClr xmlns:ahyp="http://schemas.microsoft.com/office/drawing/2018/hyperlinkcolor" val="tx"/>
                    </a:ext>
                  </a:extLst>
                </a:hlinkClick>
              </a:rPr>
              <a:t>Managing SAML single sign-on for your organization - GitHub Docs</a:t>
            </a:r>
            <a:endParaRPr lang="en-US" sz="1600" b="0" i="0" dirty="0">
              <a:solidFill>
                <a:srgbClr val="00B0F0"/>
              </a:solidFill>
              <a:effectLst/>
              <a:latin typeface="Quattrocento Sans" panose="020B0502050000020003" pitchFamily="34" charset="0"/>
            </a:endParaRPr>
          </a:p>
          <a:p>
            <a:pPr marL="285750" indent="-285750" algn="l">
              <a:spcAft>
                <a:spcPts val="600"/>
              </a:spcAft>
              <a:buFont typeface="Arial" panose="020B0604020202020204" pitchFamily="34" charset="0"/>
              <a:buChar char="•"/>
            </a:pPr>
            <a:r>
              <a:rPr lang="en-US" sz="1600" b="0" i="0" u="none" strike="noStrike" dirty="0">
                <a:solidFill>
                  <a:srgbClr val="00B0F0"/>
                </a:solidFill>
                <a:effectLst/>
                <a:latin typeface="Quattrocento Sans" panose="020B0502050000020003" pitchFamily="34" charset="0"/>
                <a:hlinkClick r:id="rId4">
                  <a:extLst>
                    <a:ext uri="{A12FA001-AC4F-418D-AE19-62706E023703}">
                      <ahyp:hlinkClr xmlns:ahyp="http://schemas.microsoft.com/office/drawing/2018/hyperlinkcolor" val="tx"/>
                    </a:ext>
                  </a:extLst>
                </a:hlinkClick>
              </a:rPr>
              <a:t>Viewing and managing a member's SAML access to your organization - GitHub Docs</a:t>
            </a:r>
            <a:endParaRPr lang="en-US" sz="1600" b="0" i="0" dirty="0">
              <a:solidFill>
                <a:srgbClr val="00B0F0"/>
              </a:solidFill>
              <a:effectLst/>
              <a:latin typeface="Quattrocento Sans" panose="020B0502050000020003" pitchFamily="34" charset="0"/>
            </a:endParaRPr>
          </a:p>
          <a:p>
            <a:pPr marL="285750" indent="-285750" algn="l">
              <a:spcAft>
                <a:spcPts val="600"/>
              </a:spcAft>
              <a:buFont typeface="Arial" panose="020B0604020202020204" pitchFamily="34" charset="0"/>
              <a:buChar char="•"/>
            </a:pPr>
            <a:r>
              <a:rPr lang="en-US" sz="1600" b="0" i="0" u="none" strike="noStrike" dirty="0">
                <a:solidFill>
                  <a:srgbClr val="00B0F0"/>
                </a:solidFill>
                <a:effectLst/>
                <a:latin typeface="Quattrocento Sans" panose="020B0502050000020003" pitchFamily="34" charset="0"/>
                <a:hlinkClick r:id="rId5">
                  <a:extLst>
                    <a:ext uri="{A12FA001-AC4F-418D-AE19-62706E023703}">
                      <ahyp:hlinkClr xmlns:ahyp="http://schemas.microsoft.com/office/drawing/2018/hyperlinkcolor" val="tx"/>
                    </a:ext>
                  </a:extLst>
                </a:hlinkClick>
              </a:rPr>
              <a:t>Preparing to require two-factor authentication in your organization - GitHub Docs</a:t>
            </a:r>
            <a:endParaRPr lang="en-US" sz="1600" b="0" i="0" dirty="0">
              <a:solidFill>
                <a:srgbClr val="00B0F0"/>
              </a:solidFill>
              <a:effectLst/>
              <a:latin typeface="Quattrocento Sans" panose="020B0502050000020003" pitchFamily="34" charset="0"/>
            </a:endParaRPr>
          </a:p>
          <a:p>
            <a:pPr marL="285750" indent="-285750" algn="l">
              <a:spcAft>
                <a:spcPts val="600"/>
              </a:spcAft>
              <a:buFont typeface="Arial" panose="020B0604020202020204" pitchFamily="34" charset="0"/>
              <a:buChar char="•"/>
            </a:pPr>
            <a:r>
              <a:rPr lang="en-US" sz="1600" b="0" i="0" u="none" strike="noStrike" dirty="0">
                <a:solidFill>
                  <a:srgbClr val="00B0F0"/>
                </a:solidFill>
                <a:effectLst/>
                <a:latin typeface="Quattrocento Sans" panose="020B0502050000020003" pitchFamily="34" charset="0"/>
                <a:hlinkClick r:id="rId6">
                  <a:extLst>
                    <a:ext uri="{A12FA001-AC4F-418D-AE19-62706E023703}">
                      <ahyp:hlinkClr xmlns:ahyp="http://schemas.microsoft.com/office/drawing/2018/hyperlinkcolor" val="tx"/>
                    </a:ext>
                  </a:extLst>
                </a:hlinkClick>
              </a:rPr>
              <a:t>Authorizing a personal access token for use with SAML single sign-on - GitHub Docs</a:t>
            </a:r>
            <a:endParaRPr lang="en-US" sz="1600" b="0" i="0" dirty="0">
              <a:solidFill>
                <a:srgbClr val="00B0F0"/>
              </a:solidFill>
              <a:effectLst/>
              <a:latin typeface="Quattrocento Sans" panose="020B0502050000020003" pitchFamily="34" charset="0"/>
            </a:endParaRPr>
          </a:p>
          <a:p>
            <a:pPr marL="285750" indent="-285750" algn="l">
              <a:spcAft>
                <a:spcPts val="600"/>
              </a:spcAft>
              <a:buFont typeface="Arial" panose="020B0604020202020204" pitchFamily="34" charset="0"/>
              <a:buChar char="•"/>
            </a:pPr>
            <a:r>
              <a:rPr lang="en-US" sz="1600" b="0" i="0" u="none" strike="noStrike" dirty="0">
                <a:solidFill>
                  <a:srgbClr val="00B0F0"/>
                </a:solidFill>
                <a:effectLst/>
                <a:latin typeface="Quattrocento Sans" panose="020B0502050000020003" pitchFamily="34" charset="0"/>
                <a:hlinkClick r:id="rId7">
                  <a:extLst>
                    <a:ext uri="{A12FA001-AC4F-418D-AE19-62706E023703}">
                      <ahyp:hlinkClr xmlns:ahyp="http://schemas.microsoft.com/office/drawing/2018/hyperlinkcolor" val="tx"/>
                    </a:ext>
                  </a:extLst>
                </a:hlinkClick>
              </a:rPr>
              <a:t>Authorizing an SSH key for use with SAML single sign-on - GitHub Docs</a:t>
            </a:r>
            <a:endParaRPr lang="en-US" sz="1600" b="0" i="0" dirty="0">
              <a:solidFill>
                <a:srgbClr val="00B0F0"/>
              </a:solidFill>
              <a:effectLst/>
              <a:latin typeface="Quattrocento Sans" panose="020B0502050000020003" pitchFamily="34" charset="0"/>
            </a:endParaRPr>
          </a:p>
          <a:p>
            <a:pPr marL="285750" indent="-285750" algn="l">
              <a:spcAft>
                <a:spcPts val="600"/>
              </a:spcAft>
              <a:buFont typeface="Arial" panose="020B0604020202020204" pitchFamily="34" charset="0"/>
              <a:buChar char="•"/>
            </a:pPr>
            <a:r>
              <a:rPr lang="en-US" sz="1600" b="0" i="0" u="none" strike="noStrike" dirty="0">
                <a:solidFill>
                  <a:srgbClr val="00B0F0"/>
                </a:solidFill>
                <a:effectLst/>
                <a:latin typeface="Quattrocento Sans" panose="020B0502050000020003" pitchFamily="34" charset="0"/>
                <a:hlinkClick r:id="rId8">
                  <a:extLst>
                    <a:ext uri="{A12FA001-AC4F-418D-AE19-62706E023703}">
                      <ahyp:hlinkClr xmlns:ahyp="http://schemas.microsoft.com/office/drawing/2018/hyperlinkcolor" val="tx"/>
                    </a:ext>
                  </a:extLst>
                </a:hlinkClick>
              </a:rPr>
              <a:t>Synchronizing a team with an identity provider - GitHub Docs</a:t>
            </a:r>
            <a:endParaRPr lang="en-US" sz="1600" b="0" i="0" dirty="0">
              <a:solidFill>
                <a:srgbClr val="00B0F0"/>
              </a:solidFill>
              <a:effectLst/>
              <a:latin typeface="Quattrocento Sans" panose="020B0502050000020003" pitchFamily="34" charset="0"/>
            </a:endParaRP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65941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User identity and access management</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579438" y="1869354"/>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Quattrocento Sans" panose="020B0502050000020003" pitchFamily="34" charset="0"/>
              </a:rPr>
              <a:t>Authentication is the gateway to your enterprise's software development ecosystem. Every user's interaction with GitHub begins with identity verification. While individual accounts can rely on usernames and passwords, strong enterprise security mandates </a:t>
            </a:r>
            <a:r>
              <a:rPr lang="en-US" sz="2400" b="1" dirty="0">
                <a:latin typeface="Quattrocento Sans" panose="020B0502050000020003" pitchFamily="34" charset="0"/>
              </a:rPr>
              <a:t>two-factor authentication (2FA) </a:t>
            </a:r>
            <a:r>
              <a:rPr lang="en-US" sz="2400" dirty="0">
                <a:latin typeface="Quattrocento Sans" panose="020B0502050000020003" pitchFamily="34" charset="0"/>
              </a:rPr>
              <a:t>or more advanced methods like </a:t>
            </a:r>
            <a:r>
              <a:rPr lang="en-US" sz="2400" b="1" dirty="0">
                <a:latin typeface="Quattrocento Sans" panose="020B0502050000020003" pitchFamily="34" charset="0"/>
              </a:rPr>
              <a:t>passkeys</a:t>
            </a:r>
            <a:r>
              <a:rPr lang="en-US" sz="2400" dirty="0">
                <a:latin typeface="Quattrocento Sans" panose="020B0502050000020003" pitchFamily="34" charset="0"/>
              </a:rPr>
              <a:t> and </a:t>
            </a:r>
            <a:r>
              <a:rPr lang="en-US" sz="2400" b="1" dirty="0">
                <a:latin typeface="Quattrocento Sans" panose="020B0502050000020003" pitchFamily="34" charset="0"/>
              </a:rPr>
              <a:t>biometric login</a:t>
            </a:r>
            <a:r>
              <a:rPr lang="en-US" sz="2400" dirty="0">
                <a:latin typeface="Quattrocento Sans" panose="020B0502050000020003" pitchFamily="34" charset="0"/>
              </a:rPr>
              <a:t>. Balancing usability with security is key—especially in a fast-paced development environment.</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100236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740661" y="1108278"/>
            <a:ext cx="10218643" cy="492443"/>
          </a:xfrm>
        </p:spPr>
        <p:txBody>
          <a:bodyPr>
            <a:normAutofit fontScale="90000"/>
          </a:bodyPr>
          <a:lstStyle/>
          <a:p>
            <a:r>
              <a:rPr lang="en-US" sz="2000" dirty="0">
                <a:latin typeface="Quattrocento Sans" panose="020B0502050000020003" pitchFamily="34" charset="0"/>
              </a:rPr>
              <a:t>To ensure a secure and streamlined authentication experience, GitHub supports multiple modern methods that integrate with your identity management systems:</a:t>
            </a:r>
            <a:br>
              <a:rPr lang="en-US" sz="2000" dirty="0">
                <a:latin typeface="Quattrocento Sans" panose="020B0502050000020003" pitchFamily="34" charset="0"/>
              </a:rPr>
            </a:br>
            <a:endParaRPr lang="en-US" sz="2000" dirty="0">
              <a:latin typeface="Quattrocento Sans" panose="020B0502050000020003" pitchFamily="34" charset="0"/>
            </a:endParaRP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819755" y="1724230"/>
            <a:ext cx="4863305" cy="21230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5" name="TextBox 4">
            <a:extLst>
              <a:ext uri="{FF2B5EF4-FFF2-40B4-BE49-F238E27FC236}">
                <a16:creationId xmlns:a16="http://schemas.microsoft.com/office/drawing/2014/main" id="{6938CF46-1DB3-5256-2E58-42BB3FDF3CE9}"/>
              </a:ext>
            </a:extLst>
          </p:cNvPr>
          <p:cNvSpPr txBox="1"/>
          <p:nvPr/>
        </p:nvSpPr>
        <p:spPr>
          <a:xfrm>
            <a:off x="1040652" y="1859355"/>
            <a:ext cx="3815094" cy="369332"/>
          </a:xfrm>
          <a:prstGeom prst="rect">
            <a:avLst/>
          </a:prstGeom>
          <a:noFill/>
        </p:spPr>
        <p:txBody>
          <a:bodyPr wrap="square" rtlCol="0">
            <a:spAutoFit/>
          </a:bodyPr>
          <a:lstStyle/>
          <a:p>
            <a:r>
              <a:rPr lang="en-US" b="1" dirty="0">
                <a:latin typeface="Quattrocento Sans" panose="020B0502050000020003" pitchFamily="34" charset="0"/>
                <a:cs typeface="Segoe UI"/>
              </a:rPr>
              <a:t>Passkeys &amp; </a:t>
            </a:r>
            <a:r>
              <a:rPr lang="en-US" b="1" dirty="0" err="1">
                <a:latin typeface="Quattrocento Sans" panose="020B0502050000020003" pitchFamily="34" charset="0"/>
                <a:cs typeface="Segoe UI"/>
              </a:rPr>
              <a:t>WebAuthn</a:t>
            </a:r>
            <a:endParaRPr lang="en-US" b="1" dirty="0">
              <a:latin typeface="Quattrocento Sans" panose="020B0502050000020003" pitchFamily="34" charset="0"/>
              <a:cs typeface="Segoe UI"/>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1040651" y="2290129"/>
            <a:ext cx="4494364" cy="1354217"/>
          </a:xfrm>
          <a:prstGeom prst="rect">
            <a:avLst/>
          </a:prstGeom>
          <a:noFill/>
        </p:spPr>
        <p:txBody>
          <a:bodyPr wrap="square" rtlCol="0">
            <a:spAutoFit/>
          </a:bodyPr>
          <a:lstStyle/>
          <a:p>
            <a:pPr marL="171450" indent="-171450" algn="l">
              <a:spcAft>
                <a:spcPts val="600"/>
              </a:spcAft>
              <a:buFont typeface="Arial" panose="020B0604020202020204" pitchFamily="34" charset="0"/>
              <a:buChar char="•"/>
            </a:pPr>
            <a:r>
              <a:rPr lang="en-US" sz="1200" b="1" i="0" dirty="0">
                <a:effectLst/>
                <a:latin typeface="Quattrocento Sans" panose="020B0502050000020003" pitchFamily="34" charset="0"/>
              </a:rPr>
              <a:t>Passkeys</a:t>
            </a:r>
            <a:r>
              <a:rPr lang="en-US" sz="1200" b="0" i="0" dirty="0">
                <a:effectLst/>
                <a:latin typeface="Quattrocento Sans" panose="020B0502050000020003" pitchFamily="34" charset="0"/>
              </a:rPr>
              <a:t>: A modern authentication method that replaces passwords with device-based security keys.</a:t>
            </a:r>
          </a:p>
          <a:p>
            <a:pPr marL="171450" indent="-171450" algn="l">
              <a:spcAft>
                <a:spcPts val="600"/>
              </a:spcAft>
              <a:buFont typeface="Arial" panose="020B0604020202020204" pitchFamily="34" charset="0"/>
              <a:buChar char="•"/>
            </a:pPr>
            <a:r>
              <a:rPr lang="en-US" sz="1200" b="1" i="0" dirty="0" err="1">
                <a:effectLst/>
                <a:latin typeface="Quattrocento Sans" panose="020B0502050000020003" pitchFamily="34" charset="0"/>
              </a:rPr>
              <a:t>WebAuthn</a:t>
            </a:r>
            <a:r>
              <a:rPr lang="en-US" sz="1200" b="0" i="0" dirty="0">
                <a:effectLst/>
                <a:latin typeface="Quattrocento Sans" panose="020B0502050000020003" pitchFamily="34" charset="0"/>
              </a:rPr>
              <a:t>: Supports biometric authentication and hardware security keys for enhanced security.</a:t>
            </a:r>
          </a:p>
          <a:p>
            <a:pPr marL="171450" indent="-171450" algn="l">
              <a:spcAft>
                <a:spcPts val="600"/>
              </a:spcAft>
              <a:buFont typeface="Arial" panose="020B0604020202020204" pitchFamily="34" charset="0"/>
              <a:buChar char="•"/>
            </a:pPr>
            <a:r>
              <a:rPr lang="en-US" sz="1200" b="1" i="0" dirty="0">
                <a:effectLst/>
                <a:latin typeface="Quattrocento Sans" panose="020B0502050000020003" pitchFamily="34" charset="0"/>
              </a:rPr>
              <a:t>Benefit</a:t>
            </a:r>
            <a:r>
              <a:rPr lang="en-US" sz="1200" b="0" i="0" dirty="0">
                <a:effectLst/>
                <a:latin typeface="Quattrocento Sans" panose="020B0502050000020003" pitchFamily="34" charset="0"/>
              </a:rPr>
              <a:t>: Reduces reliance on traditional credentials, mitigating phishing risks.</a:t>
            </a:r>
          </a:p>
        </p:txBody>
      </p:sp>
      <p:sp>
        <p:nvSpPr>
          <p:cNvPr id="8" name="Rectangle 7">
            <a:extLst>
              <a:ext uri="{FF2B5EF4-FFF2-40B4-BE49-F238E27FC236}">
                <a16:creationId xmlns:a16="http://schemas.microsoft.com/office/drawing/2014/main" id="{24141887-1200-94B1-7B29-56356450B897}"/>
              </a:ext>
            </a:extLst>
          </p:cNvPr>
          <p:cNvSpPr>
            <a:spLocks/>
          </p:cNvSpPr>
          <p:nvPr/>
        </p:nvSpPr>
        <p:spPr>
          <a:xfrm>
            <a:off x="6327495" y="1724230"/>
            <a:ext cx="4863305" cy="21230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9" name="TextBox 8">
            <a:extLst>
              <a:ext uri="{FF2B5EF4-FFF2-40B4-BE49-F238E27FC236}">
                <a16:creationId xmlns:a16="http://schemas.microsoft.com/office/drawing/2014/main" id="{C6811033-9082-5EDE-0A4E-717C36AE7922}"/>
              </a:ext>
            </a:extLst>
          </p:cNvPr>
          <p:cNvSpPr txBox="1"/>
          <p:nvPr/>
        </p:nvSpPr>
        <p:spPr>
          <a:xfrm>
            <a:off x="6548392" y="1859355"/>
            <a:ext cx="3815094" cy="369332"/>
          </a:xfrm>
          <a:prstGeom prst="rect">
            <a:avLst/>
          </a:prstGeom>
          <a:noFill/>
        </p:spPr>
        <p:txBody>
          <a:bodyPr wrap="square" rtlCol="0">
            <a:spAutoFit/>
          </a:bodyPr>
          <a:lstStyle/>
          <a:p>
            <a:r>
              <a:rPr lang="en-US" b="1" dirty="0">
                <a:latin typeface="Quattrocento Sans" panose="020B0502050000020003" pitchFamily="34" charset="0"/>
                <a:cs typeface="Segoe UI"/>
              </a:rPr>
              <a:t>GitHub Mobile for Authentication</a:t>
            </a:r>
          </a:p>
        </p:txBody>
      </p:sp>
      <p:sp>
        <p:nvSpPr>
          <p:cNvPr id="10" name="TextBox 9">
            <a:extLst>
              <a:ext uri="{FF2B5EF4-FFF2-40B4-BE49-F238E27FC236}">
                <a16:creationId xmlns:a16="http://schemas.microsoft.com/office/drawing/2014/main" id="{8BC2B215-2BD6-79DD-3A62-44E29B85C368}"/>
              </a:ext>
            </a:extLst>
          </p:cNvPr>
          <p:cNvSpPr txBox="1"/>
          <p:nvPr/>
        </p:nvSpPr>
        <p:spPr>
          <a:xfrm>
            <a:off x="6548391" y="2290129"/>
            <a:ext cx="4494364" cy="907941"/>
          </a:xfrm>
          <a:prstGeom prst="rect">
            <a:avLst/>
          </a:prstGeom>
          <a:noFill/>
        </p:spPr>
        <p:txBody>
          <a:bodyPr wrap="square" rtlCol="0">
            <a:spAutoFit/>
          </a:bodyPr>
          <a:lstStyle/>
          <a:p>
            <a:pPr marL="171450" indent="-171450" algn="l">
              <a:spcAft>
                <a:spcPts val="600"/>
              </a:spcAft>
              <a:buFont typeface="Arial" panose="020B0604020202020204" pitchFamily="34" charset="0"/>
              <a:buChar char="•"/>
            </a:pPr>
            <a:r>
              <a:rPr lang="en-US" sz="1200" b="0" i="0" dirty="0">
                <a:effectLst/>
                <a:latin typeface="Quattrocento Sans" panose="020B0502050000020003" pitchFamily="34" charset="0"/>
              </a:rPr>
              <a:t>Users can leverage </a:t>
            </a:r>
            <a:r>
              <a:rPr lang="en-US" sz="1200" b="1" i="0" dirty="0">
                <a:effectLst/>
                <a:latin typeface="Quattrocento Sans" panose="020B0502050000020003" pitchFamily="34" charset="0"/>
              </a:rPr>
              <a:t>GitHub Mobile</a:t>
            </a:r>
            <a:r>
              <a:rPr lang="en-US" sz="1200" b="0" i="0" dirty="0">
                <a:effectLst/>
                <a:latin typeface="Quattrocento Sans" panose="020B0502050000020003" pitchFamily="34" charset="0"/>
              </a:rPr>
              <a:t> as a second factor for authentication.</a:t>
            </a:r>
          </a:p>
          <a:p>
            <a:pPr marL="171450" indent="-171450" algn="l">
              <a:spcAft>
                <a:spcPts val="600"/>
              </a:spcAft>
              <a:buFont typeface="Arial" panose="020B0604020202020204" pitchFamily="34" charset="0"/>
              <a:buChar char="•"/>
            </a:pPr>
            <a:r>
              <a:rPr lang="en-US" sz="1200" b="0" i="0" dirty="0">
                <a:effectLst/>
                <a:latin typeface="Quattrocento Sans" panose="020B0502050000020003" pitchFamily="34" charset="0"/>
              </a:rPr>
              <a:t>Provides push-based authentication approval for added security.</a:t>
            </a:r>
          </a:p>
        </p:txBody>
      </p:sp>
      <p:sp>
        <p:nvSpPr>
          <p:cNvPr id="11" name="Rectangle 10">
            <a:extLst>
              <a:ext uri="{FF2B5EF4-FFF2-40B4-BE49-F238E27FC236}">
                <a16:creationId xmlns:a16="http://schemas.microsoft.com/office/drawing/2014/main" id="{801823D5-87EF-5956-6EA1-94A270AE5A16}"/>
              </a:ext>
            </a:extLst>
          </p:cNvPr>
          <p:cNvSpPr>
            <a:spLocks/>
          </p:cNvSpPr>
          <p:nvPr/>
        </p:nvSpPr>
        <p:spPr>
          <a:xfrm>
            <a:off x="819755" y="4075217"/>
            <a:ext cx="4863305" cy="21230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2" name="TextBox 11">
            <a:extLst>
              <a:ext uri="{FF2B5EF4-FFF2-40B4-BE49-F238E27FC236}">
                <a16:creationId xmlns:a16="http://schemas.microsoft.com/office/drawing/2014/main" id="{4CDA31D9-70E8-6B6D-2200-196E953F2128}"/>
              </a:ext>
            </a:extLst>
          </p:cNvPr>
          <p:cNvSpPr txBox="1"/>
          <p:nvPr/>
        </p:nvSpPr>
        <p:spPr>
          <a:xfrm>
            <a:off x="1040651" y="4210342"/>
            <a:ext cx="4352777" cy="369332"/>
          </a:xfrm>
          <a:prstGeom prst="rect">
            <a:avLst/>
          </a:prstGeom>
          <a:noFill/>
        </p:spPr>
        <p:txBody>
          <a:bodyPr wrap="square" rtlCol="0">
            <a:spAutoFit/>
          </a:bodyPr>
          <a:lstStyle/>
          <a:p>
            <a:r>
              <a:rPr lang="en-US" b="1" dirty="0">
                <a:latin typeface="Quattrocento Sans" panose="020B0502050000020003" pitchFamily="34" charset="0"/>
                <a:cs typeface="Segoe UI"/>
              </a:rPr>
              <a:t>OAuth App &amp; GitHub App Authentication</a:t>
            </a:r>
          </a:p>
        </p:txBody>
      </p:sp>
      <p:sp>
        <p:nvSpPr>
          <p:cNvPr id="13" name="TextBox 12">
            <a:extLst>
              <a:ext uri="{FF2B5EF4-FFF2-40B4-BE49-F238E27FC236}">
                <a16:creationId xmlns:a16="http://schemas.microsoft.com/office/drawing/2014/main" id="{754533FD-AFFD-9A24-4CE3-CD69195869FD}"/>
              </a:ext>
            </a:extLst>
          </p:cNvPr>
          <p:cNvSpPr txBox="1"/>
          <p:nvPr/>
        </p:nvSpPr>
        <p:spPr>
          <a:xfrm>
            <a:off x="1040651" y="4641116"/>
            <a:ext cx="4494364" cy="1354217"/>
          </a:xfrm>
          <a:prstGeom prst="rect">
            <a:avLst/>
          </a:prstGeom>
          <a:noFill/>
        </p:spPr>
        <p:txBody>
          <a:bodyPr wrap="square" rtlCol="0">
            <a:spAutoFit/>
          </a:bodyPr>
          <a:lstStyle/>
          <a:p>
            <a:pPr marL="171450" indent="-171450" algn="l">
              <a:spcAft>
                <a:spcPts val="600"/>
              </a:spcAft>
              <a:buFont typeface="Arial" panose="020B0604020202020204" pitchFamily="34" charset="0"/>
              <a:buChar char="•"/>
            </a:pPr>
            <a:r>
              <a:rPr lang="en-US" sz="1200" b="1" i="0" dirty="0">
                <a:effectLst/>
                <a:latin typeface="Quattrocento Sans" panose="020B0502050000020003" pitchFamily="34" charset="0"/>
              </a:rPr>
              <a:t>OAuth Apps</a:t>
            </a:r>
            <a:r>
              <a:rPr lang="en-US" sz="1200" b="0" i="0" dirty="0">
                <a:effectLst/>
                <a:latin typeface="Quattrocento Sans" panose="020B0502050000020003" pitchFamily="34" charset="0"/>
              </a:rPr>
              <a:t>: Authenticate users through GitHub's OAuth 2.0 protocol.</a:t>
            </a:r>
          </a:p>
          <a:p>
            <a:pPr marL="171450" indent="-171450" algn="l">
              <a:spcAft>
                <a:spcPts val="600"/>
              </a:spcAft>
              <a:buFont typeface="Arial" panose="020B0604020202020204" pitchFamily="34" charset="0"/>
              <a:buChar char="•"/>
            </a:pPr>
            <a:r>
              <a:rPr lang="en-US" sz="1200" b="1" i="0" dirty="0">
                <a:effectLst/>
                <a:latin typeface="Quattrocento Sans" panose="020B0502050000020003" pitchFamily="34" charset="0"/>
              </a:rPr>
              <a:t>GitHub Apps</a:t>
            </a:r>
            <a:r>
              <a:rPr lang="en-US" sz="1200" b="0" i="0" dirty="0">
                <a:effectLst/>
                <a:latin typeface="Quattrocento Sans" panose="020B0502050000020003" pitchFamily="34" charset="0"/>
              </a:rPr>
              <a:t>: Authenticate as individual installations with granular permissions.</a:t>
            </a:r>
          </a:p>
          <a:p>
            <a:pPr marL="171450" indent="-171450" algn="l">
              <a:spcAft>
                <a:spcPts val="600"/>
              </a:spcAft>
              <a:buFont typeface="Arial" panose="020B0604020202020204" pitchFamily="34" charset="0"/>
              <a:buChar char="•"/>
            </a:pPr>
            <a:r>
              <a:rPr lang="en-US" sz="1200" b="1" i="0" dirty="0">
                <a:effectLst/>
                <a:latin typeface="Quattrocento Sans" panose="020B0502050000020003" pitchFamily="34" charset="0"/>
              </a:rPr>
              <a:t>OAuth Flow</a:t>
            </a:r>
            <a:r>
              <a:rPr lang="en-US" sz="1200" b="0" i="0" dirty="0">
                <a:effectLst/>
                <a:latin typeface="Quattrocento Sans" panose="020B0502050000020003" pitchFamily="34" charset="0"/>
              </a:rPr>
              <a:t>: Covers authorization code grant and device flow for external integrations.</a:t>
            </a:r>
          </a:p>
        </p:txBody>
      </p:sp>
      <p:sp>
        <p:nvSpPr>
          <p:cNvPr id="14" name="Rectangle 13">
            <a:extLst>
              <a:ext uri="{FF2B5EF4-FFF2-40B4-BE49-F238E27FC236}">
                <a16:creationId xmlns:a16="http://schemas.microsoft.com/office/drawing/2014/main" id="{45E54BB1-78BE-1E0C-3194-840130BFA8E8}"/>
              </a:ext>
            </a:extLst>
          </p:cNvPr>
          <p:cNvSpPr>
            <a:spLocks/>
          </p:cNvSpPr>
          <p:nvPr/>
        </p:nvSpPr>
        <p:spPr>
          <a:xfrm>
            <a:off x="6327494" y="4075217"/>
            <a:ext cx="4863305" cy="21230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5" name="TextBox 14">
            <a:extLst>
              <a:ext uri="{FF2B5EF4-FFF2-40B4-BE49-F238E27FC236}">
                <a16:creationId xmlns:a16="http://schemas.microsoft.com/office/drawing/2014/main" id="{FFFA57A5-5A5E-32E2-DAFE-2EC85C1FE312}"/>
              </a:ext>
            </a:extLst>
          </p:cNvPr>
          <p:cNvSpPr txBox="1"/>
          <p:nvPr/>
        </p:nvSpPr>
        <p:spPr>
          <a:xfrm>
            <a:off x="6548391" y="4210342"/>
            <a:ext cx="3815094" cy="369332"/>
          </a:xfrm>
          <a:prstGeom prst="rect">
            <a:avLst/>
          </a:prstGeom>
          <a:noFill/>
        </p:spPr>
        <p:txBody>
          <a:bodyPr wrap="square" rtlCol="0">
            <a:spAutoFit/>
          </a:bodyPr>
          <a:lstStyle/>
          <a:p>
            <a:r>
              <a:rPr lang="en-US" b="1" dirty="0">
                <a:latin typeface="Quattrocento Sans" panose="020B0502050000020003" pitchFamily="34" charset="0"/>
                <a:cs typeface="Segoe UI"/>
              </a:rPr>
              <a:t>Enterprise Managed Users (EMU)</a:t>
            </a:r>
          </a:p>
        </p:txBody>
      </p:sp>
      <p:sp>
        <p:nvSpPr>
          <p:cNvPr id="16" name="TextBox 15">
            <a:extLst>
              <a:ext uri="{FF2B5EF4-FFF2-40B4-BE49-F238E27FC236}">
                <a16:creationId xmlns:a16="http://schemas.microsoft.com/office/drawing/2014/main" id="{A660B146-F63F-B4B6-EFB3-B6A6AD42E5C4}"/>
              </a:ext>
            </a:extLst>
          </p:cNvPr>
          <p:cNvSpPr txBox="1"/>
          <p:nvPr/>
        </p:nvSpPr>
        <p:spPr>
          <a:xfrm>
            <a:off x="6548390" y="4641116"/>
            <a:ext cx="4494364" cy="907941"/>
          </a:xfrm>
          <a:prstGeom prst="rect">
            <a:avLst/>
          </a:prstGeom>
          <a:noFill/>
        </p:spPr>
        <p:txBody>
          <a:bodyPr wrap="square" rtlCol="0">
            <a:spAutoFit/>
          </a:bodyPr>
          <a:lstStyle/>
          <a:p>
            <a:pPr marL="171450" indent="-171450" algn="l">
              <a:spcAft>
                <a:spcPts val="600"/>
              </a:spcAft>
              <a:buFont typeface="Arial" panose="020B0604020202020204" pitchFamily="34" charset="0"/>
              <a:buChar char="•"/>
            </a:pPr>
            <a:r>
              <a:rPr lang="en-US" sz="1200" b="0" i="0" dirty="0">
                <a:effectLst/>
                <a:latin typeface="Quattrocento Sans" panose="020B0502050000020003" pitchFamily="34" charset="0"/>
              </a:rPr>
              <a:t>Available in </a:t>
            </a:r>
            <a:r>
              <a:rPr lang="en-US" sz="1200" b="1" i="0" dirty="0">
                <a:effectLst/>
                <a:latin typeface="Quattrocento Sans" panose="020B0502050000020003" pitchFamily="34" charset="0"/>
              </a:rPr>
              <a:t>GitHub Enterprise Cloud</a:t>
            </a:r>
            <a:r>
              <a:rPr lang="en-US" sz="1200" b="0" i="0" dirty="0">
                <a:effectLst/>
                <a:latin typeface="Quattrocento Sans" panose="020B0502050000020003" pitchFamily="34" charset="0"/>
              </a:rPr>
              <a:t> to enforce authentication through </a:t>
            </a:r>
            <a:r>
              <a:rPr lang="en-US" sz="1200" b="1" i="0" dirty="0">
                <a:effectLst/>
                <a:latin typeface="Quattrocento Sans" panose="020B0502050000020003" pitchFamily="34" charset="0"/>
              </a:rPr>
              <a:t>Identity Providers (IdP)</a:t>
            </a:r>
            <a:r>
              <a:rPr lang="en-US" sz="1200" b="0" i="0" dirty="0">
                <a:effectLst/>
                <a:latin typeface="Quattrocento Sans" panose="020B0502050000020003" pitchFamily="34" charset="0"/>
              </a:rPr>
              <a:t>.</a:t>
            </a:r>
          </a:p>
          <a:p>
            <a:pPr marL="171450" indent="-171450" algn="l">
              <a:spcAft>
                <a:spcPts val="600"/>
              </a:spcAft>
              <a:buFont typeface="Arial" panose="020B0604020202020204" pitchFamily="34" charset="0"/>
              <a:buChar char="•"/>
            </a:pPr>
            <a:r>
              <a:rPr lang="en-US" sz="1200" b="0" i="0" dirty="0">
                <a:effectLst/>
                <a:latin typeface="Quattrocento Sans" panose="020B0502050000020003" pitchFamily="34" charset="0"/>
              </a:rPr>
              <a:t>Restricts sign-in to enterprise-managed identities, enhancing access control.</a:t>
            </a:r>
          </a:p>
        </p:txBody>
      </p:sp>
      <p:sp>
        <p:nvSpPr>
          <p:cNvPr id="19" name="Oval 18">
            <a:extLst>
              <a:ext uri="{FF2B5EF4-FFF2-40B4-BE49-F238E27FC236}">
                <a16:creationId xmlns:a16="http://schemas.microsoft.com/office/drawing/2014/main" id="{AE5847F1-B608-5199-1AF5-EDE98E8721A0}"/>
              </a:ext>
            </a:extLst>
          </p:cNvPr>
          <p:cNvSpPr/>
          <p:nvPr/>
        </p:nvSpPr>
        <p:spPr>
          <a:xfrm>
            <a:off x="231493" y="2420830"/>
            <a:ext cx="879001" cy="777240"/>
          </a:xfrm>
          <a:prstGeom prst="ellipse">
            <a:avLst/>
          </a:prstGeom>
          <a:solidFill>
            <a:srgbClr val="F4F4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0" name="Oval 19">
            <a:extLst>
              <a:ext uri="{FF2B5EF4-FFF2-40B4-BE49-F238E27FC236}">
                <a16:creationId xmlns:a16="http://schemas.microsoft.com/office/drawing/2014/main" id="{392D6C7E-A321-CDF3-0B2A-65E2A6F15E0E}"/>
              </a:ext>
            </a:extLst>
          </p:cNvPr>
          <p:cNvSpPr/>
          <p:nvPr/>
        </p:nvSpPr>
        <p:spPr>
          <a:xfrm>
            <a:off x="231493" y="4800152"/>
            <a:ext cx="861687" cy="777240"/>
          </a:xfrm>
          <a:prstGeom prst="ellipse">
            <a:avLst/>
          </a:prstGeom>
          <a:solidFill>
            <a:srgbClr val="F4F4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21" name="Oval 20">
            <a:extLst>
              <a:ext uri="{FF2B5EF4-FFF2-40B4-BE49-F238E27FC236}">
                <a16:creationId xmlns:a16="http://schemas.microsoft.com/office/drawing/2014/main" id="{0E3FB443-43B8-0FC9-FCDF-2A1782AA5036}"/>
              </a:ext>
            </a:extLst>
          </p:cNvPr>
          <p:cNvSpPr/>
          <p:nvPr/>
        </p:nvSpPr>
        <p:spPr>
          <a:xfrm>
            <a:off x="5683060" y="2420830"/>
            <a:ext cx="905256" cy="777240"/>
          </a:xfrm>
          <a:prstGeom prst="ellipse">
            <a:avLst/>
          </a:prstGeom>
          <a:solidFill>
            <a:srgbClr val="F4F4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2" name="Oval 21">
            <a:extLst>
              <a:ext uri="{FF2B5EF4-FFF2-40B4-BE49-F238E27FC236}">
                <a16:creationId xmlns:a16="http://schemas.microsoft.com/office/drawing/2014/main" id="{9EC52D7A-0210-D40B-0258-C40F187FE1F7}"/>
              </a:ext>
            </a:extLst>
          </p:cNvPr>
          <p:cNvSpPr/>
          <p:nvPr/>
        </p:nvSpPr>
        <p:spPr>
          <a:xfrm>
            <a:off x="5671077" y="4745815"/>
            <a:ext cx="905256" cy="777240"/>
          </a:xfrm>
          <a:prstGeom prst="ellipse">
            <a:avLst/>
          </a:prstGeom>
          <a:solidFill>
            <a:srgbClr val="F4F4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3" name="Title 16">
            <a:extLst>
              <a:ext uri="{FF2B5EF4-FFF2-40B4-BE49-F238E27FC236}">
                <a16:creationId xmlns:a16="http://schemas.microsoft.com/office/drawing/2014/main" id="{3A86C4AC-61D4-F7CF-175C-066D9CC08307}"/>
              </a:ext>
            </a:extLst>
          </p:cNvPr>
          <p:cNvSpPr txBox="1">
            <a:spLocks/>
          </p:cNvSpPr>
          <p:nvPr/>
        </p:nvSpPr>
        <p:spPr>
          <a:xfrm>
            <a:off x="740661" y="541565"/>
            <a:ext cx="9330801" cy="49244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3200" dirty="0">
                <a:latin typeface="Quattrocento Sans" panose="020B0502050000020003" pitchFamily="34" charset="0"/>
              </a:rPr>
              <a:t>Modern Authentication in GitHub Enterprise</a:t>
            </a:r>
          </a:p>
        </p:txBody>
      </p:sp>
      <p:pic>
        <p:nvPicPr>
          <p:cNvPr id="7" name="Graphic 6" descr="Key outline">
            <a:extLst>
              <a:ext uri="{FF2B5EF4-FFF2-40B4-BE49-F238E27FC236}">
                <a16:creationId xmlns:a16="http://schemas.microsoft.com/office/drawing/2014/main" id="{5845E39D-224C-5E01-5ED7-3058390C51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521835" y="2482123"/>
            <a:ext cx="662682" cy="662682"/>
          </a:xfrm>
          <a:prstGeom prst="rect">
            <a:avLst/>
          </a:prstGeom>
        </p:spPr>
      </p:pic>
      <p:pic>
        <p:nvPicPr>
          <p:cNvPr id="25" name="Graphic 24" descr="Smart Phone outline">
            <a:extLst>
              <a:ext uri="{FF2B5EF4-FFF2-40B4-BE49-F238E27FC236}">
                <a16:creationId xmlns:a16="http://schemas.microsoft.com/office/drawing/2014/main" id="{9C3E5140-25F3-0962-B67F-8FD82A67E5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34215" y="2501547"/>
            <a:ext cx="568448" cy="568448"/>
          </a:xfrm>
          <a:prstGeom prst="rect">
            <a:avLst/>
          </a:prstGeom>
        </p:spPr>
      </p:pic>
      <p:pic>
        <p:nvPicPr>
          <p:cNvPr id="29" name="Graphic 28" descr="Double Tap Gesture outline">
            <a:extLst>
              <a:ext uri="{FF2B5EF4-FFF2-40B4-BE49-F238E27FC236}">
                <a16:creationId xmlns:a16="http://schemas.microsoft.com/office/drawing/2014/main" id="{E3F7B91C-CFA3-A74E-EBA9-8F6DB8D86B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8414" y="4857431"/>
            <a:ext cx="662682" cy="662682"/>
          </a:xfrm>
          <a:prstGeom prst="rect">
            <a:avLst/>
          </a:prstGeom>
        </p:spPr>
      </p:pic>
      <p:pic>
        <p:nvPicPr>
          <p:cNvPr id="31" name="Graphic 30" descr="Remote work outline">
            <a:extLst>
              <a:ext uri="{FF2B5EF4-FFF2-40B4-BE49-F238E27FC236}">
                <a16:creationId xmlns:a16="http://schemas.microsoft.com/office/drawing/2014/main" id="{11C53E2E-236D-282C-EFAB-0A4965C021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39981" y="4815494"/>
            <a:ext cx="662682" cy="662682"/>
          </a:xfrm>
          <a:prstGeom prst="rect">
            <a:avLst/>
          </a:prstGeom>
        </p:spPr>
      </p:pic>
      <p:sp>
        <p:nvSpPr>
          <p:cNvPr id="4" name="Footer Placeholder 3">
            <a:extLst>
              <a:ext uri="{FF2B5EF4-FFF2-40B4-BE49-F238E27FC236}">
                <a16:creationId xmlns:a16="http://schemas.microsoft.com/office/drawing/2014/main" id="{627853CB-FA0B-A3F2-9C86-5D166B34B450}"/>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255612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Organization Management with SAML SSO</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72036" y="1886829"/>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Aft>
                <a:spcPts val="600"/>
              </a:spcAft>
              <a:buNone/>
            </a:pPr>
            <a:r>
              <a:rPr lang="en-US" sz="2000" dirty="0">
                <a:latin typeface="Quattrocento Sans" panose="020B0502050000020003" pitchFamily="34" charset="0"/>
              </a:rPr>
              <a:t>One foundational capability for enterprise-grade authentication is </a:t>
            </a:r>
            <a:r>
              <a:rPr lang="en-US" sz="2000" b="1" dirty="0">
                <a:latin typeface="Quattrocento Sans" panose="020B0502050000020003" pitchFamily="34" charset="0"/>
              </a:rPr>
              <a:t>SAML Single Sign-On (SSO). </a:t>
            </a:r>
            <a:r>
              <a:rPr lang="en-US" sz="2000" dirty="0">
                <a:latin typeface="Quattrocento Sans" panose="020B0502050000020003" pitchFamily="34" charset="0"/>
              </a:rPr>
              <a:t>SAML links your IdP with GitHub, enabling users to sign in across services using one set of credentials. GitHub uses the IdP to verify user identity before granting access to organization or enterprise resources.</a:t>
            </a:r>
          </a:p>
          <a:p>
            <a:pPr marL="0" indent="0" algn="just">
              <a:spcAft>
                <a:spcPts val="600"/>
              </a:spcAft>
              <a:buNone/>
            </a:pPr>
            <a:r>
              <a:rPr lang="en-US" sz="2000" dirty="0">
                <a:latin typeface="Quattrocento Sans" panose="020B0502050000020003" pitchFamily="34" charset="0"/>
              </a:rPr>
              <a:t>When users log into GitHub, they can see the enterprises they belong to—but access to repository data requires SAML reauthentication via the IdP.</a:t>
            </a:r>
          </a:p>
          <a:p>
            <a:pPr marL="0" indent="0" algn="just">
              <a:spcAft>
                <a:spcPts val="600"/>
              </a:spcAft>
              <a:buNone/>
            </a:pPr>
            <a:r>
              <a:rPr lang="en-US" sz="2000" dirty="0">
                <a:latin typeface="Quattrocento Sans" panose="020B0502050000020003" pitchFamily="34" charset="0"/>
              </a:rPr>
              <a:t>As an </a:t>
            </a:r>
            <a:r>
              <a:rPr lang="en-US" sz="2000" b="1" dirty="0">
                <a:latin typeface="Quattrocento Sans" panose="020B0502050000020003" pitchFamily="34" charset="0"/>
              </a:rPr>
              <a:t>Enterprise Admin</a:t>
            </a:r>
            <a:r>
              <a:rPr lang="en-US" sz="2000" dirty="0">
                <a:latin typeface="Quattrocento Sans" panose="020B0502050000020003" pitchFamily="34" charset="0"/>
              </a:rPr>
              <a:t>, your responsibilities include:</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3" name="Text Placeholder 2">
            <a:extLst>
              <a:ext uri="{FF2B5EF4-FFF2-40B4-BE49-F238E27FC236}">
                <a16:creationId xmlns:a16="http://schemas.microsoft.com/office/drawing/2014/main" id="{F1109AD8-06F4-6BC3-FCE4-C03425769654}"/>
              </a:ext>
            </a:extLst>
          </p:cNvPr>
          <p:cNvSpPr txBox="1">
            <a:spLocks/>
          </p:cNvSpPr>
          <p:nvPr/>
        </p:nvSpPr>
        <p:spPr>
          <a:xfrm>
            <a:off x="672037" y="4135403"/>
            <a:ext cx="4536572"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1800" dirty="0">
                <a:latin typeface="Quattrocento Sans" panose="020B0502050000020003" pitchFamily="34" charset="0"/>
              </a:rPr>
              <a:t>Authorizing access based on role and need-to-know.</a:t>
            </a:r>
          </a:p>
          <a:p>
            <a:pPr algn="just"/>
            <a:r>
              <a:rPr lang="en-US" sz="1800" dirty="0">
                <a:latin typeface="Quattrocento Sans" panose="020B0502050000020003" pitchFamily="34" charset="0"/>
              </a:rPr>
              <a:t>Monitoring and auditing user activity.</a:t>
            </a:r>
          </a:p>
          <a:p>
            <a:pPr algn="just"/>
            <a:r>
              <a:rPr lang="en-US" sz="1800" dirty="0">
                <a:latin typeface="Quattrocento Sans" panose="020B0502050000020003" pitchFamily="34" charset="0"/>
              </a:rPr>
              <a:t>Scoping permissions and minimizing surface area for attacks.</a:t>
            </a:r>
          </a:p>
        </p:txBody>
      </p:sp>
      <p:pic>
        <p:nvPicPr>
          <p:cNvPr id="1026" name="Picture 2" descr="Screenshot of an example of admin repository permission list review.">
            <a:extLst>
              <a:ext uri="{FF2B5EF4-FFF2-40B4-BE49-F238E27FC236}">
                <a16:creationId xmlns:a16="http://schemas.microsoft.com/office/drawing/2014/main" id="{983B52BE-6918-1102-02B1-6557E4297C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6302" y="3450759"/>
            <a:ext cx="5856260" cy="3039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94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Configure SAML SSO</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64952" y="3454525"/>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Aft>
                <a:spcPts val="1200"/>
              </a:spcAft>
              <a:buNone/>
            </a:pPr>
            <a:r>
              <a:rPr lang="en-US" sz="2000" dirty="0">
                <a:latin typeface="Quattrocento Sans" panose="020B0502050000020003" pitchFamily="34" charset="0"/>
              </a:rPr>
              <a:t>To configure SAML SSO for your organization, integrate your IdP with GitHub. Supported providers include:</a:t>
            </a:r>
          </a:p>
          <a:p>
            <a:pPr algn="just">
              <a:spcAft>
                <a:spcPts val="600"/>
              </a:spcAft>
            </a:pPr>
            <a:r>
              <a:rPr lang="en-US" sz="2000" dirty="0">
                <a:latin typeface="Quattrocento Sans" panose="020B0502050000020003" pitchFamily="34" charset="0"/>
              </a:rPr>
              <a:t>Active Directory Federation Services (AD FS)</a:t>
            </a:r>
          </a:p>
          <a:p>
            <a:pPr algn="just">
              <a:spcAft>
                <a:spcPts val="600"/>
              </a:spcAft>
            </a:pPr>
            <a:r>
              <a:rPr lang="en-US" sz="2000" dirty="0">
                <a:latin typeface="Quattrocento Sans" panose="020B0502050000020003" pitchFamily="34" charset="0"/>
              </a:rPr>
              <a:t>Microsoft </a:t>
            </a:r>
            <a:r>
              <a:rPr lang="en-US" sz="2000" dirty="0" err="1">
                <a:latin typeface="Quattrocento Sans" panose="020B0502050000020003" pitchFamily="34" charset="0"/>
              </a:rPr>
              <a:t>Entra</a:t>
            </a:r>
            <a:r>
              <a:rPr lang="en-US" sz="2000" dirty="0">
                <a:latin typeface="Quattrocento Sans" panose="020B0502050000020003" pitchFamily="34" charset="0"/>
              </a:rPr>
              <a:t> ID</a:t>
            </a:r>
          </a:p>
          <a:p>
            <a:pPr algn="just">
              <a:spcAft>
                <a:spcPts val="600"/>
              </a:spcAft>
            </a:pPr>
            <a:r>
              <a:rPr lang="en-US" sz="2000" dirty="0">
                <a:latin typeface="Quattrocento Sans" panose="020B0502050000020003" pitchFamily="34" charset="0"/>
              </a:rPr>
              <a:t>Okta</a:t>
            </a:r>
          </a:p>
          <a:p>
            <a:pPr algn="just">
              <a:spcAft>
                <a:spcPts val="600"/>
              </a:spcAft>
            </a:pPr>
            <a:r>
              <a:rPr lang="en-US" sz="2000" dirty="0">
                <a:latin typeface="Quattrocento Sans" panose="020B0502050000020003" pitchFamily="34" charset="0"/>
              </a:rPr>
              <a:t>OneLogin</a:t>
            </a:r>
          </a:p>
          <a:p>
            <a:pPr algn="just">
              <a:spcAft>
                <a:spcPts val="600"/>
              </a:spcAft>
            </a:pPr>
            <a:r>
              <a:rPr lang="en-US" sz="2000" dirty="0" err="1">
                <a:latin typeface="Quattrocento Sans" panose="020B0502050000020003" pitchFamily="34" charset="0"/>
              </a:rPr>
              <a:t>PingOne</a:t>
            </a:r>
            <a:endParaRPr lang="en-US" sz="2000" dirty="0">
              <a:latin typeface="Quattrocento Sans" panose="020B0502050000020003" pitchFamily="34" charset="0"/>
            </a:endParaRPr>
          </a:p>
          <a:p>
            <a:pPr algn="just">
              <a:spcAft>
                <a:spcPts val="600"/>
              </a:spcAft>
            </a:pPr>
            <a:r>
              <a:rPr lang="en-US" sz="2000" dirty="0">
                <a:latin typeface="Quattrocento Sans" panose="020B0502050000020003" pitchFamily="34" charset="0"/>
              </a:rPr>
              <a:t>Shibboleth</a:t>
            </a:r>
          </a:p>
          <a:p>
            <a:pPr algn="just">
              <a:spcAft>
                <a:spcPts val="600"/>
              </a:spcAft>
            </a:pPr>
            <a:endParaRPr lang="en-US" sz="2000" dirty="0">
              <a:latin typeface="Quattrocento Sans" panose="020B0502050000020003" pitchFamily="34" charset="0"/>
            </a:endParaRPr>
          </a:p>
          <a:p>
            <a:pPr marL="0" indent="0" algn="just">
              <a:spcAft>
                <a:spcPts val="600"/>
              </a:spcAft>
              <a:buNone/>
            </a:pPr>
            <a:r>
              <a:rPr lang="en-US" sz="2000" b="1" dirty="0">
                <a:latin typeface="Quattrocento Sans" panose="020B0502050000020003" pitchFamily="34" charset="0"/>
              </a:rPr>
              <a:t>Note: </a:t>
            </a:r>
            <a:r>
              <a:rPr lang="en-US" sz="2000" dirty="0">
                <a:latin typeface="Quattrocento Sans" panose="020B0502050000020003" pitchFamily="34" charset="0"/>
              </a:rPr>
              <a:t>GitHub provides limited support for identity providers that implement the SAML 2.0 standard.</a:t>
            </a:r>
          </a:p>
          <a:p>
            <a:pPr marL="0" indent="0" algn="just">
              <a:spcAft>
                <a:spcPts val="600"/>
              </a:spcAft>
              <a:buNone/>
            </a:pPr>
            <a:endParaRPr lang="en-US" sz="2000" dirty="0">
              <a:latin typeface="Quattrocento Sans" panose="020B0502050000020003" pitchFamily="34" charset="0"/>
            </a:endParaRPr>
          </a:p>
          <a:p>
            <a:pPr marL="0" indent="0" algn="just">
              <a:spcAft>
                <a:spcPts val="600"/>
              </a:spcAft>
              <a:buNone/>
            </a:pPr>
            <a:endParaRPr lang="en-US" sz="2000" dirty="0">
              <a:latin typeface="Quattrocento Sans" panose="020B0502050000020003" pitchFamily="34" charset="0"/>
            </a:endParaRP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cxnSp>
        <p:nvCxnSpPr>
          <p:cNvPr id="5" name="Straight Connector 4">
            <a:extLst>
              <a:ext uri="{FF2B5EF4-FFF2-40B4-BE49-F238E27FC236}">
                <a16:creationId xmlns:a16="http://schemas.microsoft.com/office/drawing/2014/main" id="{687DB1D9-3123-638C-59B2-844A6BB64BA7}"/>
              </a:ext>
            </a:extLst>
          </p:cNvPr>
          <p:cNvCxnSpPr/>
          <p:nvPr/>
        </p:nvCxnSpPr>
        <p:spPr>
          <a:xfrm>
            <a:off x="580142" y="4942390"/>
            <a:ext cx="0" cy="567160"/>
          </a:xfrm>
          <a:prstGeom prst="line">
            <a:avLst/>
          </a:prstGeom>
          <a:ln w="381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5988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740661" y="1086882"/>
            <a:ext cx="9213566" cy="492443"/>
          </a:xfrm>
        </p:spPr>
        <p:txBody>
          <a:bodyPr>
            <a:normAutofit fontScale="90000"/>
          </a:bodyPr>
          <a:lstStyle/>
          <a:p>
            <a:r>
              <a:rPr lang="en-US" sz="2000" dirty="0">
                <a:latin typeface="Quattrocento Sans" panose="020B0502050000020003" pitchFamily="34" charset="0"/>
              </a:rPr>
              <a:t>Access in GitHub is governed by a robust, multi-layered authorization model:</a:t>
            </a:r>
            <a:br>
              <a:rPr lang="en-US" sz="2000" dirty="0">
                <a:latin typeface="Quattrocento Sans" panose="020B0502050000020003" pitchFamily="34" charset="0"/>
              </a:rPr>
            </a:br>
            <a:endParaRPr lang="en-US" sz="2000" dirty="0">
              <a:latin typeface="Quattrocento Sans" panose="020B0502050000020003" pitchFamily="34" charset="0"/>
            </a:endParaRP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855788" y="1527289"/>
            <a:ext cx="4863305" cy="17300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5" name="TextBox 4">
            <a:extLst>
              <a:ext uri="{FF2B5EF4-FFF2-40B4-BE49-F238E27FC236}">
                <a16:creationId xmlns:a16="http://schemas.microsoft.com/office/drawing/2014/main" id="{6938CF46-1DB3-5256-2E58-42BB3FDF3CE9}"/>
              </a:ext>
            </a:extLst>
          </p:cNvPr>
          <p:cNvSpPr txBox="1"/>
          <p:nvPr/>
        </p:nvSpPr>
        <p:spPr>
          <a:xfrm>
            <a:off x="1076685" y="1662414"/>
            <a:ext cx="4642408" cy="369332"/>
          </a:xfrm>
          <a:prstGeom prst="rect">
            <a:avLst/>
          </a:prstGeom>
          <a:noFill/>
        </p:spPr>
        <p:txBody>
          <a:bodyPr wrap="square" rtlCol="0">
            <a:spAutoFit/>
          </a:bodyPr>
          <a:lstStyle/>
          <a:p>
            <a:r>
              <a:rPr lang="en-US" b="1" dirty="0">
                <a:latin typeface="Quattrocento Sans" panose="020B0502050000020003" pitchFamily="34" charset="0"/>
                <a:cs typeface="Segoe UI"/>
              </a:rPr>
              <a:t>Fine-Grained Personal Access Tokens (PATs)</a:t>
            </a:r>
          </a:p>
        </p:txBody>
      </p:sp>
      <p:sp>
        <p:nvSpPr>
          <p:cNvPr id="6" name="TextBox 5">
            <a:extLst>
              <a:ext uri="{FF2B5EF4-FFF2-40B4-BE49-F238E27FC236}">
                <a16:creationId xmlns:a16="http://schemas.microsoft.com/office/drawing/2014/main" id="{92C60E4D-EC55-F844-ADE4-D391C3473297}"/>
              </a:ext>
            </a:extLst>
          </p:cNvPr>
          <p:cNvSpPr txBox="1"/>
          <p:nvPr/>
        </p:nvSpPr>
        <p:spPr>
          <a:xfrm>
            <a:off x="1076684" y="2093188"/>
            <a:ext cx="4494364" cy="907941"/>
          </a:xfrm>
          <a:prstGeom prst="rect">
            <a:avLst/>
          </a:prstGeom>
          <a:noFill/>
        </p:spPr>
        <p:txBody>
          <a:bodyPr wrap="square" rtlCol="0">
            <a:spAutoFit/>
          </a:bodyPr>
          <a:lstStyle/>
          <a:p>
            <a:pPr marL="171450" indent="-171450" algn="l">
              <a:spcAft>
                <a:spcPts val="600"/>
              </a:spcAft>
              <a:buFont typeface="Arial" panose="020B0604020202020204" pitchFamily="34" charset="0"/>
              <a:buChar char="•"/>
            </a:pPr>
            <a:r>
              <a:rPr lang="en-US" sz="1200" b="1" i="0" dirty="0">
                <a:effectLst/>
                <a:latin typeface="Quattrocento Sans" panose="020B0502050000020003" pitchFamily="34" charset="0"/>
              </a:rPr>
              <a:t>Fine-grained PATs</a:t>
            </a:r>
            <a:r>
              <a:rPr lang="en-US" sz="1200" b="0" i="0" dirty="0">
                <a:effectLst/>
                <a:latin typeface="Quattrocento Sans" panose="020B0502050000020003" pitchFamily="34" charset="0"/>
              </a:rPr>
              <a:t> provide better security by limiting access to specific repositories and permissions.</a:t>
            </a:r>
          </a:p>
          <a:p>
            <a:pPr marL="171450" indent="-171450" algn="l">
              <a:spcAft>
                <a:spcPts val="600"/>
              </a:spcAft>
              <a:buFont typeface="Arial" panose="020B0604020202020204" pitchFamily="34" charset="0"/>
              <a:buChar char="•"/>
            </a:pPr>
            <a:r>
              <a:rPr lang="en-US" sz="1200" b="0" i="0" dirty="0">
                <a:effectLst/>
                <a:latin typeface="Quattrocento Sans" panose="020B0502050000020003" pitchFamily="34" charset="0"/>
              </a:rPr>
              <a:t>Unlike classic PATs, they support expiration dates and enhanced control.</a:t>
            </a:r>
          </a:p>
        </p:txBody>
      </p:sp>
      <p:sp>
        <p:nvSpPr>
          <p:cNvPr id="8" name="Rectangle 7">
            <a:extLst>
              <a:ext uri="{FF2B5EF4-FFF2-40B4-BE49-F238E27FC236}">
                <a16:creationId xmlns:a16="http://schemas.microsoft.com/office/drawing/2014/main" id="{24141887-1200-94B1-7B29-56356450B897}"/>
              </a:ext>
            </a:extLst>
          </p:cNvPr>
          <p:cNvSpPr>
            <a:spLocks/>
          </p:cNvSpPr>
          <p:nvPr/>
        </p:nvSpPr>
        <p:spPr>
          <a:xfrm>
            <a:off x="6363528" y="1527290"/>
            <a:ext cx="4863305" cy="17294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9" name="TextBox 8">
            <a:extLst>
              <a:ext uri="{FF2B5EF4-FFF2-40B4-BE49-F238E27FC236}">
                <a16:creationId xmlns:a16="http://schemas.microsoft.com/office/drawing/2014/main" id="{C6811033-9082-5EDE-0A4E-717C36AE7922}"/>
              </a:ext>
            </a:extLst>
          </p:cNvPr>
          <p:cNvSpPr txBox="1"/>
          <p:nvPr/>
        </p:nvSpPr>
        <p:spPr>
          <a:xfrm>
            <a:off x="6584425" y="1662414"/>
            <a:ext cx="3815094" cy="369332"/>
          </a:xfrm>
          <a:prstGeom prst="rect">
            <a:avLst/>
          </a:prstGeom>
          <a:noFill/>
        </p:spPr>
        <p:txBody>
          <a:bodyPr wrap="square" rtlCol="0">
            <a:spAutoFit/>
          </a:bodyPr>
          <a:lstStyle/>
          <a:p>
            <a:r>
              <a:rPr lang="en-US" b="1" dirty="0">
                <a:latin typeface="Quattrocento Sans" panose="020B0502050000020003" pitchFamily="34" charset="0"/>
                <a:cs typeface="Segoe UI"/>
              </a:rPr>
              <a:t>Custom Repository Roles</a:t>
            </a:r>
          </a:p>
        </p:txBody>
      </p:sp>
      <p:sp>
        <p:nvSpPr>
          <p:cNvPr id="10" name="TextBox 9">
            <a:extLst>
              <a:ext uri="{FF2B5EF4-FFF2-40B4-BE49-F238E27FC236}">
                <a16:creationId xmlns:a16="http://schemas.microsoft.com/office/drawing/2014/main" id="{8BC2B215-2BD6-79DD-3A62-44E29B85C368}"/>
              </a:ext>
            </a:extLst>
          </p:cNvPr>
          <p:cNvSpPr txBox="1"/>
          <p:nvPr/>
        </p:nvSpPr>
        <p:spPr>
          <a:xfrm>
            <a:off x="6584424" y="2093188"/>
            <a:ext cx="4494364" cy="907941"/>
          </a:xfrm>
          <a:prstGeom prst="rect">
            <a:avLst/>
          </a:prstGeom>
          <a:noFill/>
        </p:spPr>
        <p:txBody>
          <a:bodyPr wrap="square" rtlCol="0">
            <a:spAutoFit/>
          </a:bodyPr>
          <a:lstStyle/>
          <a:p>
            <a:pPr marL="171450" indent="-171450" algn="l">
              <a:spcAft>
                <a:spcPts val="600"/>
              </a:spcAft>
              <a:buFont typeface="Arial" panose="020B0604020202020204" pitchFamily="34" charset="0"/>
              <a:buChar char="•"/>
            </a:pPr>
            <a:r>
              <a:rPr lang="en-US" sz="1200" b="0" i="0" dirty="0">
                <a:effectLst/>
                <a:latin typeface="Quattrocento Sans" panose="020B0502050000020003" pitchFamily="34" charset="0"/>
              </a:rPr>
              <a:t>Organizations can create </a:t>
            </a:r>
            <a:r>
              <a:rPr lang="en-US" sz="1200" b="1" i="0" dirty="0">
                <a:effectLst/>
                <a:latin typeface="Quattrocento Sans" panose="020B0502050000020003" pitchFamily="34" charset="0"/>
              </a:rPr>
              <a:t>custom roles</a:t>
            </a:r>
            <a:r>
              <a:rPr lang="en-US" sz="1200" b="0" i="0" dirty="0">
                <a:effectLst/>
                <a:latin typeface="Quattrocento Sans" panose="020B0502050000020003" pitchFamily="34" charset="0"/>
              </a:rPr>
              <a:t> with fine-grained permissions beyond default roles.</a:t>
            </a:r>
          </a:p>
          <a:p>
            <a:pPr marL="171450" indent="-171450" algn="l">
              <a:spcAft>
                <a:spcPts val="600"/>
              </a:spcAft>
              <a:buFont typeface="Arial" panose="020B0604020202020204" pitchFamily="34" charset="0"/>
              <a:buChar char="•"/>
            </a:pPr>
            <a:r>
              <a:rPr lang="en-US" sz="1200" b="0" i="0" dirty="0">
                <a:effectLst/>
                <a:latin typeface="Quattrocento Sans" panose="020B0502050000020003" pitchFamily="34" charset="0"/>
              </a:rPr>
              <a:t>Enables precise control over repository access for different user groups.</a:t>
            </a:r>
          </a:p>
        </p:txBody>
      </p:sp>
      <p:sp>
        <p:nvSpPr>
          <p:cNvPr id="11" name="Rectangle 10">
            <a:extLst>
              <a:ext uri="{FF2B5EF4-FFF2-40B4-BE49-F238E27FC236}">
                <a16:creationId xmlns:a16="http://schemas.microsoft.com/office/drawing/2014/main" id="{801823D5-87EF-5956-6EA1-94A270AE5A16}"/>
              </a:ext>
            </a:extLst>
          </p:cNvPr>
          <p:cNvSpPr>
            <a:spLocks/>
          </p:cNvSpPr>
          <p:nvPr/>
        </p:nvSpPr>
        <p:spPr>
          <a:xfrm>
            <a:off x="849890" y="3567027"/>
            <a:ext cx="4863305" cy="21230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2" name="TextBox 11">
            <a:extLst>
              <a:ext uri="{FF2B5EF4-FFF2-40B4-BE49-F238E27FC236}">
                <a16:creationId xmlns:a16="http://schemas.microsoft.com/office/drawing/2014/main" id="{4CDA31D9-70E8-6B6D-2200-196E953F2128}"/>
              </a:ext>
            </a:extLst>
          </p:cNvPr>
          <p:cNvSpPr txBox="1"/>
          <p:nvPr/>
        </p:nvSpPr>
        <p:spPr>
          <a:xfrm>
            <a:off x="1070786" y="3702152"/>
            <a:ext cx="4352777" cy="369332"/>
          </a:xfrm>
          <a:prstGeom prst="rect">
            <a:avLst/>
          </a:prstGeom>
          <a:noFill/>
        </p:spPr>
        <p:txBody>
          <a:bodyPr wrap="square" rtlCol="0">
            <a:spAutoFit/>
          </a:bodyPr>
          <a:lstStyle/>
          <a:p>
            <a:r>
              <a:rPr lang="en-US" b="1" dirty="0">
                <a:latin typeface="Quattrocento Sans" panose="020B0502050000020003" pitchFamily="34" charset="0"/>
                <a:cs typeface="Segoe UI"/>
              </a:rPr>
              <a:t>Security Policies for Access Management</a:t>
            </a:r>
          </a:p>
        </p:txBody>
      </p:sp>
      <p:sp>
        <p:nvSpPr>
          <p:cNvPr id="13" name="TextBox 12">
            <a:extLst>
              <a:ext uri="{FF2B5EF4-FFF2-40B4-BE49-F238E27FC236}">
                <a16:creationId xmlns:a16="http://schemas.microsoft.com/office/drawing/2014/main" id="{754533FD-AFFD-9A24-4CE3-CD69195869FD}"/>
              </a:ext>
            </a:extLst>
          </p:cNvPr>
          <p:cNvSpPr txBox="1"/>
          <p:nvPr/>
        </p:nvSpPr>
        <p:spPr>
          <a:xfrm>
            <a:off x="1070786" y="4132926"/>
            <a:ext cx="4494364" cy="1246495"/>
          </a:xfrm>
          <a:prstGeom prst="rect">
            <a:avLst/>
          </a:prstGeom>
          <a:noFill/>
        </p:spPr>
        <p:txBody>
          <a:bodyPr wrap="square" rtlCol="0">
            <a:spAutoFit/>
          </a:bodyPr>
          <a:lstStyle/>
          <a:p>
            <a:pPr marL="171450" indent="-171450" algn="l">
              <a:spcAft>
                <a:spcPts val="600"/>
              </a:spcAft>
              <a:buFont typeface="Arial" panose="020B0604020202020204" pitchFamily="34" charset="0"/>
              <a:buChar char="•"/>
            </a:pPr>
            <a:r>
              <a:rPr lang="en-US" sz="1200" b="0" i="0" dirty="0">
                <a:effectLst/>
                <a:latin typeface="Quattrocento Sans" panose="020B0502050000020003" pitchFamily="34" charset="0"/>
              </a:rPr>
              <a:t>Organizations can enforce security policies to:</a:t>
            </a:r>
          </a:p>
          <a:p>
            <a:pPr marL="628650" lvl="1" indent="-171450" algn="l">
              <a:spcAft>
                <a:spcPts val="600"/>
              </a:spcAft>
              <a:buFont typeface="Wingdings" pitchFamily="2" charset="2"/>
              <a:buChar char="§"/>
            </a:pPr>
            <a:r>
              <a:rPr lang="en-US" sz="1200" b="0" i="0" dirty="0">
                <a:effectLst/>
                <a:latin typeface="Quattrocento Sans" panose="020B0502050000020003" pitchFamily="34" charset="0"/>
              </a:rPr>
              <a:t>Require </a:t>
            </a:r>
            <a:r>
              <a:rPr lang="en-US" sz="1200" b="1" i="0" dirty="0">
                <a:effectLst/>
                <a:latin typeface="Quattrocento Sans" panose="020B0502050000020003" pitchFamily="34" charset="0"/>
              </a:rPr>
              <a:t>2FA</a:t>
            </a:r>
            <a:r>
              <a:rPr lang="en-US" sz="1200" b="0" i="0" dirty="0">
                <a:effectLst/>
                <a:latin typeface="Quattrocento Sans" panose="020B0502050000020003" pitchFamily="34" charset="0"/>
              </a:rPr>
              <a:t> for all users.</a:t>
            </a:r>
          </a:p>
          <a:p>
            <a:pPr marL="628650" lvl="1" indent="-171450" algn="l">
              <a:spcAft>
                <a:spcPts val="600"/>
              </a:spcAft>
              <a:buFont typeface="Wingdings" pitchFamily="2" charset="2"/>
              <a:buChar char="§"/>
            </a:pPr>
            <a:r>
              <a:rPr lang="en-US" sz="1200" b="0" i="0" dirty="0">
                <a:effectLst/>
                <a:latin typeface="Quattrocento Sans" panose="020B0502050000020003" pitchFamily="34" charset="0"/>
              </a:rPr>
              <a:t>Restrict access based on </a:t>
            </a:r>
            <a:r>
              <a:rPr lang="en-US" sz="1200" b="1" i="0" dirty="0">
                <a:effectLst/>
                <a:latin typeface="Quattrocento Sans" panose="020B0502050000020003" pitchFamily="34" charset="0"/>
              </a:rPr>
              <a:t>IP </a:t>
            </a:r>
            <a:r>
              <a:rPr lang="en-US" sz="1200" b="1" i="0" dirty="0" err="1">
                <a:effectLst/>
                <a:latin typeface="Quattrocento Sans" panose="020B0502050000020003" pitchFamily="34" charset="0"/>
              </a:rPr>
              <a:t>allowlists</a:t>
            </a:r>
            <a:r>
              <a:rPr lang="en-US" sz="1200" b="0" i="0" dirty="0">
                <a:effectLst/>
                <a:latin typeface="Quattrocento Sans" panose="020B0502050000020003" pitchFamily="34" charset="0"/>
              </a:rPr>
              <a:t>.</a:t>
            </a:r>
          </a:p>
          <a:p>
            <a:pPr marL="628650" lvl="1" indent="-171450" algn="l">
              <a:spcAft>
                <a:spcPts val="600"/>
              </a:spcAft>
              <a:buFont typeface="Wingdings" pitchFamily="2" charset="2"/>
              <a:buChar char="§"/>
            </a:pPr>
            <a:r>
              <a:rPr lang="en-US" sz="1200" b="0" i="0" dirty="0">
                <a:effectLst/>
                <a:latin typeface="Quattrocento Sans" panose="020B0502050000020003" pitchFamily="34" charset="0"/>
              </a:rPr>
              <a:t>Block </a:t>
            </a:r>
            <a:r>
              <a:rPr lang="en-US" sz="1200" b="1" i="0" dirty="0">
                <a:effectLst/>
                <a:latin typeface="Quattrocento Sans" panose="020B0502050000020003" pitchFamily="34" charset="0"/>
              </a:rPr>
              <a:t>unverified third-party OAuth apps</a:t>
            </a:r>
            <a:r>
              <a:rPr lang="en-US" sz="1200" b="0" i="0" dirty="0">
                <a:effectLst/>
                <a:latin typeface="Quattrocento Sans" panose="020B0502050000020003" pitchFamily="34" charset="0"/>
              </a:rPr>
              <a:t> unless explicitly approved.</a:t>
            </a:r>
          </a:p>
        </p:txBody>
      </p:sp>
      <p:sp>
        <p:nvSpPr>
          <p:cNvPr id="14" name="Rectangle 13">
            <a:extLst>
              <a:ext uri="{FF2B5EF4-FFF2-40B4-BE49-F238E27FC236}">
                <a16:creationId xmlns:a16="http://schemas.microsoft.com/office/drawing/2014/main" id="{45E54BB1-78BE-1E0C-3194-840130BFA8E8}"/>
              </a:ext>
            </a:extLst>
          </p:cNvPr>
          <p:cNvSpPr>
            <a:spLocks/>
          </p:cNvSpPr>
          <p:nvPr/>
        </p:nvSpPr>
        <p:spPr>
          <a:xfrm>
            <a:off x="6357629" y="3567027"/>
            <a:ext cx="4863305" cy="25289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5" name="TextBox 14">
            <a:extLst>
              <a:ext uri="{FF2B5EF4-FFF2-40B4-BE49-F238E27FC236}">
                <a16:creationId xmlns:a16="http://schemas.microsoft.com/office/drawing/2014/main" id="{FFFA57A5-5A5E-32E2-DAFE-2EC85C1FE312}"/>
              </a:ext>
            </a:extLst>
          </p:cNvPr>
          <p:cNvSpPr txBox="1"/>
          <p:nvPr/>
        </p:nvSpPr>
        <p:spPr>
          <a:xfrm>
            <a:off x="6578526" y="3702152"/>
            <a:ext cx="3815094" cy="646331"/>
          </a:xfrm>
          <a:prstGeom prst="rect">
            <a:avLst/>
          </a:prstGeom>
          <a:noFill/>
        </p:spPr>
        <p:txBody>
          <a:bodyPr wrap="square" rtlCol="0">
            <a:spAutoFit/>
          </a:bodyPr>
          <a:lstStyle/>
          <a:p>
            <a:r>
              <a:rPr lang="en-US" b="1" dirty="0">
                <a:latin typeface="Quattrocento Sans" panose="020B0502050000020003" pitchFamily="34" charset="0"/>
                <a:cs typeface="Segoe UI"/>
              </a:rPr>
              <a:t>Organization and Enterprise-Level Access Controls</a:t>
            </a:r>
          </a:p>
        </p:txBody>
      </p:sp>
      <p:sp>
        <p:nvSpPr>
          <p:cNvPr id="16" name="TextBox 15">
            <a:extLst>
              <a:ext uri="{FF2B5EF4-FFF2-40B4-BE49-F238E27FC236}">
                <a16:creationId xmlns:a16="http://schemas.microsoft.com/office/drawing/2014/main" id="{A660B146-F63F-B4B6-EFB3-B6A6AD42E5C4}"/>
              </a:ext>
            </a:extLst>
          </p:cNvPr>
          <p:cNvSpPr txBox="1"/>
          <p:nvPr/>
        </p:nvSpPr>
        <p:spPr>
          <a:xfrm>
            <a:off x="6578526" y="4348483"/>
            <a:ext cx="4494364" cy="1615827"/>
          </a:xfrm>
          <a:prstGeom prst="rect">
            <a:avLst/>
          </a:prstGeom>
          <a:noFill/>
        </p:spPr>
        <p:txBody>
          <a:bodyPr wrap="square" rtlCol="0">
            <a:spAutoFit/>
          </a:bodyPr>
          <a:lstStyle/>
          <a:p>
            <a:pPr marL="171450" indent="-171450" algn="l">
              <a:spcAft>
                <a:spcPts val="600"/>
              </a:spcAft>
              <a:buFont typeface="Arial" panose="020B0604020202020204" pitchFamily="34" charset="0"/>
              <a:buChar char="•"/>
            </a:pPr>
            <a:r>
              <a:rPr lang="en-US" sz="1200" b="1" i="0" dirty="0">
                <a:effectLst/>
                <a:latin typeface="Quattrocento Sans" panose="020B0502050000020003" pitchFamily="34" charset="0"/>
              </a:rPr>
              <a:t>Org-Level Permissions</a:t>
            </a:r>
            <a:r>
              <a:rPr lang="en-US" sz="1200" b="0" i="0" dirty="0">
                <a:effectLst/>
                <a:latin typeface="Quattrocento Sans" panose="020B0502050000020003" pitchFamily="34" charset="0"/>
              </a:rPr>
              <a:t>: Team-based access control, outside collaborators, and default roles.</a:t>
            </a:r>
          </a:p>
          <a:p>
            <a:pPr marL="171450" indent="-171450" algn="l">
              <a:spcAft>
                <a:spcPts val="600"/>
              </a:spcAft>
              <a:buFont typeface="Arial" panose="020B0604020202020204" pitchFamily="34" charset="0"/>
              <a:buChar char="•"/>
            </a:pPr>
            <a:r>
              <a:rPr lang="en-US" sz="1200" b="1" i="0" dirty="0">
                <a:effectLst/>
                <a:latin typeface="Quattrocento Sans" panose="020B0502050000020003" pitchFamily="34" charset="0"/>
              </a:rPr>
              <a:t>Enterprise-Level Controls</a:t>
            </a:r>
            <a:r>
              <a:rPr lang="en-US" sz="1200" b="0" i="0" dirty="0">
                <a:effectLst/>
                <a:latin typeface="Quattrocento Sans" panose="020B0502050000020003" pitchFamily="34" charset="0"/>
              </a:rPr>
              <a:t>:</a:t>
            </a:r>
          </a:p>
          <a:p>
            <a:pPr marL="628650" lvl="1" indent="-171450" algn="l">
              <a:spcAft>
                <a:spcPts val="600"/>
              </a:spcAft>
              <a:buFont typeface="Wingdings" pitchFamily="2" charset="2"/>
              <a:buChar char="§"/>
            </a:pPr>
            <a:r>
              <a:rPr lang="en-US" sz="1200" b="0" i="0" dirty="0">
                <a:effectLst/>
                <a:latin typeface="Quattrocento Sans" panose="020B0502050000020003" pitchFamily="34" charset="0"/>
              </a:rPr>
              <a:t>Enterprise owners enforce </a:t>
            </a:r>
            <a:r>
              <a:rPr lang="en-US" sz="1200" b="1" i="0" dirty="0">
                <a:effectLst/>
                <a:latin typeface="Quattrocento Sans" panose="020B0502050000020003" pitchFamily="34" charset="0"/>
              </a:rPr>
              <a:t>SAML SSO</a:t>
            </a:r>
            <a:r>
              <a:rPr lang="en-US" sz="1200" b="0" i="0" dirty="0">
                <a:effectLst/>
                <a:latin typeface="Quattrocento Sans" panose="020B0502050000020003" pitchFamily="34" charset="0"/>
              </a:rPr>
              <a:t>, </a:t>
            </a:r>
            <a:r>
              <a:rPr lang="en-US" sz="1200" b="1" i="0" dirty="0">
                <a:effectLst/>
                <a:latin typeface="Quattrocento Sans" panose="020B0502050000020003" pitchFamily="34" charset="0"/>
              </a:rPr>
              <a:t>IdP-based authentication</a:t>
            </a:r>
            <a:r>
              <a:rPr lang="en-US" sz="1200" b="0" i="0" dirty="0">
                <a:effectLst/>
                <a:latin typeface="Quattrocento Sans" panose="020B0502050000020003" pitchFamily="34" charset="0"/>
              </a:rPr>
              <a:t>, and security policies.</a:t>
            </a:r>
          </a:p>
          <a:p>
            <a:pPr marL="628650" lvl="1" indent="-171450" algn="l">
              <a:spcAft>
                <a:spcPts val="600"/>
              </a:spcAft>
              <a:buFont typeface="Wingdings" pitchFamily="2" charset="2"/>
              <a:buChar char="§"/>
            </a:pPr>
            <a:r>
              <a:rPr lang="en-US" sz="1200" b="0" i="0" dirty="0">
                <a:effectLst/>
                <a:latin typeface="Quattrocento Sans" panose="020B0502050000020003" pitchFamily="34" charset="0"/>
              </a:rPr>
              <a:t>Centralized user management with </a:t>
            </a:r>
            <a:r>
              <a:rPr lang="en-US" sz="1200" b="1" i="0" dirty="0">
                <a:effectLst/>
                <a:latin typeface="Quattrocento Sans" panose="020B0502050000020003" pitchFamily="34" charset="0"/>
              </a:rPr>
              <a:t>GitHub Enterprise Cloud</a:t>
            </a:r>
            <a:r>
              <a:rPr lang="en-US" sz="1200" b="0" i="0" dirty="0">
                <a:effectLst/>
                <a:latin typeface="Quattrocento Sans" panose="020B0502050000020003" pitchFamily="34" charset="0"/>
              </a:rPr>
              <a:t>.</a:t>
            </a:r>
          </a:p>
        </p:txBody>
      </p:sp>
      <p:sp>
        <p:nvSpPr>
          <p:cNvPr id="19" name="Oval 18">
            <a:extLst>
              <a:ext uri="{FF2B5EF4-FFF2-40B4-BE49-F238E27FC236}">
                <a16:creationId xmlns:a16="http://schemas.microsoft.com/office/drawing/2014/main" id="{AE5847F1-B608-5199-1AF5-EDE98E8721A0}"/>
              </a:ext>
            </a:extLst>
          </p:cNvPr>
          <p:cNvSpPr/>
          <p:nvPr/>
        </p:nvSpPr>
        <p:spPr>
          <a:xfrm>
            <a:off x="-1" y="2155054"/>
            <a:ext cx="879001" cy="777240"/>
          </a:xfrm>
          <a:prstGeom prst="ellipse">
            <a:avLst/>
          </a:prstGeom>
          <a:solidFill>
            <a:srgbClr val="F4F4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0" name="Oval 19">
            <a:extLst>
              <a:ext uri="{FF2B5EF4-FFF2-40B4-BE49-F238E27FC236}">
                <a16:creationId xmlns:a16="http://schemas.microsoft.com/office/drawing/2014/main" id="{392D6C7E-A321-CDF3-0B2A-65E2A6F15E0E}"/>
              </a:ext>
            </a:extLst>
          </p:cNvPr>
          <p:cNvSpPr/>
          <p:nvPr/>
        </p:nvSpPr>
        <p:spPr>
          <a:xfrm>
            <a:off x="-5899" y="4223127"/>
            <a:ext cx="861687" cy="777240"/>
          </a:xfrm>
          <a:prstGeom prst="ellipse">
            <a:avLst/>
          </a:prstGeom>
          <a:solidFill>
            <a:srgbClr val="F4F4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21" name="Oval 20">
            <a:extLst>
              <a:ext uri="{FF2B5EF4-FFF2-40B4-BE49-F238E27FC236}">
                <a16:creationId xmlns:a16="http://schemas.microsoft.com/office/drawing/2014/main" id="{0E3FB443-43B8-0FC9-FCDF-2A1782AA5036}"/>
              </a:ext>
            </a:extLst>
          </p:cNvPr>
          <p:cNvSpPr/>
          <p:nvPr/>
        </p:nvSpPr>
        <p:spPr>
          <a:xfrm>
            <a:off x="5719093" y="2223889"/>
            <a:ext cx="905256" cy="777240"/>
          </a:xfrm>
          <a:prstGeom prst="ellipse">
            <a:avLst/>
          </a:prstGeom>
          <a:solidFill>
            <a:srgbClr val="F4F4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2" name="Oval 21">
            <a:extLst>
              <a:ext uri="{FF2B5EF4-FFF2-40B4-BE49-F238E27FC236}">
                <a16:creationId xmlns:a16="http://schemas.microsoft.com/office/drawing/2014/main" id="{9EC52D7A-0210-D40B-0258-C40F187FE1F7}"/>
              </a:ext>
            </a:extLst>
          </p:cNvPr>
          <p:cNvSpPr/>
          <p:nvPr/>
        </p:nvSpPr>
        <p:spPr>
          <a:xfrm>
            <a:off x="5701212" y="4237625"/>
            <a:ext cx="905256" cy="777240"/>
          </a:xfrm>
          <a:prstGeom prst="ellipse">
            <a:avLst/>
          </a:prstGeom>
          <a:solidFill>
            <a:srgbClr val="F4F4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3" name="Title 16">
            <a:extLst>
              <a:ext uri="{FF2B5EF4-FFF2-40B4-BE49-F238E27FC236}">
                <a16:creationId xmlns:a16="http://schemas.microsoft.com/office/drawing/2014/main" id="{3A86C4AC-61D4-F7CF-175C-066D9CC08307}"/>
              </a:ext>
            </a:extLst>
          </p:cNvPr>
          <p:cNvSpPr txBox="1">
            <a:spLocks/>
          </p:cNvSpPr>
          <p:nvPr/>
        </p:nvSpPr>
        <p:spPr>
          <a:xfrm>
            <a:off x="740661" y="541565"/>
            <a:ext cx="9330801" cy="49244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3200" dirty="0">
                <a:latin typeface="Quattrocento Sans" panose="020B0502050000020003" pitchFamily="34" charset="0"/>
              </a:rPr>
              <a:t>Enterprise Access and Authorization Controls</a:t>
            </a:r>
          </a:p>
        </p:txBody>
      </p:sp>
      <p:pic>
        <p:nvPicPr>
          <p:cNvPr id="31" name="Graphic 30" descr="Remote work outline">
            <a:extLst>
              <a:ext uri="{FF2B5EF4-FFF2-40B4-BE49-F238E27FC236}">
                <a16:creationId xmlns:a16="http://schemas.microsoft.com/office/drawing/2014/main" id="{11C53E2E-236D-282C-EFAB-0A4965C021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70116" y="4307304"/>
            <a:ext cx="662682" cy="662682"/>
          </a:xfrm>
          <a:prstGeom prst="rect">
            <a:avLst/>
          </a:prstGeom>
        </p:spPr>
      </p:pic>
      <p:pic>
        <p:nvPicPr>
          <p:cNvPr id="18" name="Graphic 17" descr="Coins outline">
            <a:extLst>
              <a:ext uri="{FF2B5EF4-FFF2-40B4-BE49-F238E27FC236}">
                <a16:creationId xmlns:a16="http://schemas.microsoft.com/office/drawing/2014/main" id="{BF333139-AB7A-1CDB-8271-AD942FDB8F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0681" y="2294285"/>
            <a:ext cx="555846" cy="555846"/>
          </a:xfrm>
          <a:prstGeom prst="rect">
            <a:avLst/>
          </a:prstGeom>
        </p:spPr>
      </p:pic>
      <p:pic>
        <p:nvPicPr>
          <p:cNvPr id="24" name="Graphic 23" descr="User outline">
            <a:extLst>
              <a:ext uri="{FF2B5EF4-FFF2-40B4-BE49-F238E27FC236}">
                <a16:creationId xmlns:a16="http://schemas.microsoft.com/office/drawing/2014/main" id="{288E763C-003B-28E5-55A2-4F16839D37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79706" y="2294285"/>
            <a:ext cx="555846" cy="555846"/>
          </a:xfrm>
          <a:prstGeom prst="rect">
            <a:avLst/>
          </a:prstGeom>
        </p:spPr>
      </p:pic>
      <p:pic>
        <p:nvPicPr>
          <p:cNvPr id="27" name="Graphic 26" descr="Shield Tick outline">
            <a:extLst>
              <a:ext uri="{FF2B5EF4-FFF2-40B4-BE49-F238E27FC236}">
                <a16:creationId xmlns:a16="http://schemas.microsoft.com/office/drawing/2014/main" id="{34E408B1-51BC-FA14-4D7C-4232D24AC30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7469" y="4402659"/>
            <a:ext cx="555846" cy="555846"/>
          </a:xfrm>
          <a:prstGeom prst="rect">
            <a:avLst/>
          </a:prstGeom>
        </p:spPr>
      </p:pic>
      <p:sp>
        <p:nvSpPr>
          <p:cNvPr id="4" name="Footer Placeholder 3">
            <a:extLst>
              <a:ext uri="{FF2B5EF4-FFF2-40B4-BE49-F238E27FC236}">
                <a16:creationId xmlns:a16="http://schemas.microsoft.com/office/drawing/2014/main" id="{824FE1E0-A08F-9115-EE50-D0DD185C7850}"/>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27910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User authentication</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99677" y="3017736"/>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2400" dirty="0">
                <a:latin typeface="Quattrocento Sans" panose="020B0502050000020003" pitchFamily="34" charset="0"/>
              </a:rPr>
              <a:t>When it comes to user authentication, security should be the number one consideration that comes to mind. Strong security is essential. It seems like every month or so, a company reports a data breach. Credentials are stolen because of inefficient security processes, or simply because of a lack of up-to-date security features within the company. Establishing secure user authentication can be a difficult task if user adoption requires long and frustrating steps to authenticate.</a:t>
            </a:r>
          </a:p>
          <a:p>
            <a:pPr marL="0" indent="0">
              <a:spcAft>
                <a:spcPts val="1200"/>
              </a:spcAft>
              <a:buNone/>
            </a:pPr>
            <a:r>
              <a:rPr lang="en-US" sz="2400" dirty="0">
                <a:latin typeface="Quattrocento Sans" panose="020B0502050000020003" pitchFamily="34" charset="0"/>
              </a:rPr>
              <a:t>GitHub Enterprise supports two recommended methods for secure user authentication:</a:t>
            </a:r>
          </a:p>
          <a:p>
            <a:r>
              <a:rPr lang="en-US" sz="2400" b="1" dirty="0">
                <a:latin typeface="Quattrocento Sans" panose="020B0502050000020003" pitchFamily="34" charset="0"/>
              </a:rPr>
              <a:t>SAML Single Sign-On(SSO)</a:t>
            </a:r>
          </a:p>
          <a:p>
            <a:r>
              <a:rPr lang="en-US" sz="2400" b="1" dirty="0">
                <a:latin typeface="Quattrocento Sans" panose="020B0502050000020003" pitchFamily="34" charset="0"/>
              </a:rPr>
              <a:t>Two-Factor Authentication(2FA)</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66302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12639</Words>
  <Application>Microsoft Office PowerPoint</Application>
  <PresentationFormat>Widescreen</PresentationFormat>
  <Paragraphs>1004</Paragraphs>
  <Slides>39</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Aptos</vt:lpstr>
      <vt:lpstr>Aptos Display</vt:lpstr>
      <vt:lpstr>Arial</vt:lpstr>
      <vt:lpstr>Quattrocento Sans</vt:lpstr>
      <vt:lpstr>Roboto Mono</vt:lpstr>
      <vt:lpstr>Segoe UI</vt:lpstr>
      <vt:lpstr>Wingdings</vt:lpstr>
      <vt:lpstr>Office Theme</vt:lpstr>
      <vt:lpstr>GH-100: GitHub Fundamentals - Administration basics and product features Part 2</vt:lpstr>
      <vt:lpstr>Module 6: Authenticate and authorize user identities on GitHub</vt:lpstr>
      <vt:lpstr>Introduction</vt:lpstr>
      <vt:lpstr>User identity and access management</vt:lpstr>
      <vt:lpstr>To ensure a secure and streamlined authentication experience, GitHub supports multiple modern methods that integrate with your identity management systems: </vt:lpstr>
      <vt:lpstr>Organization Management with SAML SSO</vt:lpstr>
      <vt:lpstr>Configure SAML SSO</vt:lpstr>
      <vt:lpstr>Access in GitHub is governed by a robust, multi-layered authorization model: </vt:lpstr>
      <vt:lpstr>User authentication</vt:lpstr>
      <vt:lpstr>Enabling and Enforcing SAML SSO</vt:lpstr>
      <vt:lpstr>Enabling and Enforcing SAML SSO</vt:lpstr>
      <vt:lpstr>Choosing the Right SSO Scope</vt:lpstr>
      <vt:lpstr>Step-by-Step: Enabling and Enforcing SAML SSO</vt:lpstr>
      <vt:lpstr>Two-Factor Authentication (2FA)</vt:lpstr>
      <vt:lpstr>Enforcing 2FA</vt:lpstr>
      <vt:lpstr>Enforcing 2FA</vt:lpstr>
      <vt:lpstr>Auditing 2FA Compliance</vt:lpstr>
      <vt:lpstr>PowerPoint Presentation</vt:lpstr>
      <vt:lpstr>Example Request to Provision a User:</vt:lpstr>
      <vt:lpstr>Getting Started</vt:lpstr>
      <vt:lpstr>SCIM vs. Manual User Management</vt:lpstr>
      <vt:lpstr>Comparing IdP Integration Paths</vt:lpstr>
      <vt:lpstr>PowerPoint Presentation</vt:lpstr>
      <vt:lpstr>PowerPoint Presentation</vt:lpstr>
      <vt:lpstr>Team synchronization</vt:lpstr>
      <vt:lpstr>Team Synchronization Use Cases</vt:lpstr>
      <vt:lpstr>Enterprise Managed Users</vt:lpstr>
      <vt:lpstr>Team Synchronization vs. SCIM for GHES</vt:lpstr>
      <vt:lpstr>Team Synchronization vs. SCIM for GHES</vt:lpstr>
      <vt:lpstr>Disable Team Sync</vt:lpstr>
      <vt:lpstr>SCIM in GHES</vt:lpstr>
      <vt:lpstr>Team Sync vs. Group SCIM</vt:lpstr>
      <vt:lpstr>Usage Limits</vt:lpstr>
      <vt:lpstr>Knowledge Checks</vt:lpstr>
      <vt:lpstr>Knowledge Check: Authenticate and authorize user identities on GitHub</vt:lpstr>
      <vt:lpstr>Knowledge Check: Authenticate and authorize user identities on GitHub</vt:lpstr>
      <vt:lpstr>Knowledge Check: Authenticate and authorize user identities on GitHub</vt:lpstr>
      <vt:lpstr>Knowledge Check: Authenticate and authorize user identities on GitHub</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2025-05-13T15:08:34Z</dcterms:created>
  <dcterms:modified xsi:type="dcterms:W3CDTF">2025-05-13T15:08:39Z</dcterms:modified>
</cp:coreProperties>
</file>